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96"/>
  </p:notesMasterIdLst>
  <p:handoutMasterIdLst>
    <p:handoutMasterId r:id="rId197"/>
  </p:handoutMasterIdLst>
  <p:sldIdLst>
    <p:sldId id="681" r:id="rId2"/>
    <p:sldId id="739" r:id="rId3"/>
    <p:sldId id="921" r:id="rId4"/>
    <p:sldId id="841" r:id="rId5"/>
    <p:sldId id="846" r:id="rId6"/>
    <p:sldId id="686" r:id="rId7"/>
    <p:sldId id="711" r:id="rId8"/>
    <p:sldId id="712" r:id="rId9"/>
    <p:sldId id="751" r:id="rId10"/>
    <p:sldId id="708" r:id="rId11"/>
    <p:sldId id="922" r:id="rId12"/>
    <p:sldId id="923" r:id="rId13"/>
    <p:sldId id="924" r:id="rId14"/>
    <p:sldId id="925" r:id="rId15"/>
    <p:sldId id="709" r:id="rId16"/>
    <p:sldId id="710" r:id="rId17"/>
    <p:sldId id="926" r:id="rId18"/>
    <p:sldId id="854" r:id="rId19"/>
    <p:sldId id="927" r:id="rId20"/>
    <p:sldId id="928" r:id="rId21"/>
    <p:sldId id="298" r:id="rId22"/>
    <p:sldId id="299" r:id="rId23"/>
    <p:sldId id="300" r:id="rId24"/>
    <p:sldId id="929" r:id="rId25"/>
    <p:sldId id="930" r:id="rId26"/>
    <p:sldId id="932" r:id="rId27"/>
    <p:sldId id="931" r:id="rId28"/>
    <p:sldId id="966" r:id="rId29"/>
    <p:sldId id="969" r:id="rId30"/>
    <p:sldId id="970" r:id="rId31"/>
    <p:sldId id="967" r:id="rId32"/>
    <p:sldId id="972" r:id="rId33"/>
    <p:sldId id="971" r:id="rId34"/>
    <p:sldId id="968" r:id="rId35"/>
    <p:sldId id="933" r:id="rId36"/>
    <p:sldId id="934" r:id="rId37"/>
    <p:sldId id="935" r:id="rId38"/>
    <p:sldId id="936" r:id="rId39"/>
    <p:sldId id="937" r:id="rId40"/>
    <p:sldId id="938" r:id="rId41"/>
    <p:sldId id="939" r:id="rId42"/>
    <p:sldId id="940" r:id="rId43"/>
    <p:sldId id="941" r:id="rId44"/>
    <p:sldId id="942" r:id="rId45"/>
    <p:sldId id="943" r:id="rId46"/>
    <p:sldId id="944" r:id="rId47"/>
    <p:sldId id="945" r:id="rId48"/>
    <p:sldId id="946" r:id="rId49"/>
    <p:sldId id="303" r:id="rId50"/>
    <p:sldId id="954" r:id="rId51"/>
    <p:sldId id="305" r:id="rId52"/>
    <p:sldId id="306" r:id="rId53"/>
    <p:sldId id="955" r:id="rId54"/>
    <p:sldId id="307" r:id="rId55"/>
    <p:sldId id="947" r:id="rId56"/>
    <p:sldId id="312" r:id="rId57"/>
    <p:sldId id="948" r:id="rId58"/>
    <p:sldId id="949" r:id="rId59"/>
    <p:sldId id="950" r:id="rId60"/>
    <p:sldId id="951" r:id="rId61"/>
    <p:sldId id="952" r:id="rId62"/>
    <p:sldId id="953" r:id="rId63"/>
    <p:sldId id="956" r:id="rId64"/>
    <p:sldId id="957" r:id="rId65"/>
    <p:sldId id="719" r:id="rId66"/>
    <p:sldId id="958" r:id="rId67"/>
    <p:sldId id="959" r:id="rId68"/>
    <p:sldId id="960" r:id="rId69"/>
    <p:sldId id="961" r:id="rId70"/>
    <p:sldId id="962" r:id="rId71"/>
    <p:sldId id="963" r:id="rId72"/>
    <p:sldId id="964" r:id="rId73"/>
    <p:sldId id="965" r:id="rId74"/>
    <p:sldId id="973" r:id="rId75"/>
    <p:sldId id="983" r:id="rId76"/>
    <p:sldId id="974" r:id="rId77"/>
    <p:sldId id="975" r:id="rId78"/>
    <p:sldId id="976" r:id="rId79"/>
    <p:sldId id="977" r:id="rId80"/>
    <p:sldId id="978" r:id="rId81"/>
    <p:sldId id="979" r:id="rId82"/>
    <p:sldId id="980" r:id="rId83"/>
    <p:sldId id="981" r:id="rId84"/>
    <p:sldId id="982" r:id="rId85"/>
    <p:sldId id="984" r:id="rId86"/>
    <p:sldId id="985" r:id="rId87"/>
    <p:sldId id="986" r:id="rId88"/>
    <p:sldId id="987" r:id="rId89"/>
    <p:sldId id="988" r:id="rId90"/>
    <p:sldId id="989" r:id="rId91"/>
    <p:sldId id="990" r:id="rId92"/>
    <p:sldId id="991" r:id="rId93"/>
    <p:sldId id="992" r:id="rId94"/>
    <p:sldId id="993" r:id="rId95"/>
    <p:sldId id="994" r:id="rId96"/>
    <p:sldId id="995" r:id="rId97"/>
    <p:sldId id="996" r:id="rId98"/>
    <p:sldId id="997" r:id="rId99"/>
    <p:sldId id="998" r:id="rId100"/>
    <p:sldId id="999" r:id="rId101"/>
    <p:sldId id="1000" r:id="rId102"/>
    <p:sldId id="1001" r:id="rId103"/>
    <p:sldId id="1002" r:id="rId104"/>
    <p:sldId id="1003" r:id="rId105"/>
    <p:sldId id="1004" r:id="rId106"/>
    <p:sldId id="1005" r:id="rId107"/>
    <p:sldId id="1020" r:id="rId108"/>
    <p:sldId id="1006" r:id="rId109"/>
    <p:sldId id="1008" r:id="rId110"/>
    <p:sldId id="1009" r:id="rId111"/>
    <p:sldId id="1011" r:id="rId112"/>
    <p:sldId id="1012" r:id="rId113"/>
    <p:sldId id="1010" r:id="rId114"/>
    <p:sldId id="1013" r:id="rId115"/>
    <p:sldId id="1078" r:id="rId116"/>
    <p:sldId id="1079" r:id="rId117"/>
    <p:sldId id="1080" r:id="rId118"/>
    <p:sldId id="1081" r:id="rId119"/>
    <p:sldId id="1007" r:id="rId120"/>
    <p:sldId id="1014" r:id="rId121"/>
    <p:sldId id="1017" r:id="rId122"/>
    <p:sldId id="1015" r:id="rId123"/>
    <p:sldId id="1016" r:id="rId124"/>
    <p:sldId id="1018" r:id="rId125"/>
    <p:sldId id="1075" r:id="rId126"/>
    <p:sldId id="1076" r:id="rId127"/>
    <p:sldId id="1077" r:id="rId128"/>
    <p:sldId id="1061" r:id="rId129"/>
    <p:sldId id="1019" r:id="rId130"/>
    <p:sldId id="1023" r:id="rId131"/>
    <p:sldId id="1021" r:id="rId132"/>
    <p:sldId id="1025" r:id="rId133"/>
    <p:sldId id="1026" r:id="rId134"/>
    <p:sldId id="1027" r:id="rId135"/>
    <p:sldId id="1024" r:id="rId136"/>
    <p:sldId id="1043" r:id="rId137"/>
    <p:sldId id="1032" r:id="rId138"/>
    <p:sldId id="1028" r:id="rId139"/>
    <p:sldId id="1029" r:id="rId140"/>
    <p:sldId id="1030" r:id="rId141"/>
    <p:sldId id="1033" r:id="rId142"/>
    <p:sldId id="1034" r:id="rId143"/>
    <p:sldId id="1031" r:id="rId144"/>
    <p:sldId id="1035" r:id="rId145"/>
    <p:sldId id="1036" r:id="rId146"/>
    <p:sldId id="1037" r:id="rId147"/>
    <p:sldId id="1039" r:id="rId148"/>
    <p:sldId id="1040" r:id="rId149"/>
    <p:sldId id="1041" r:id="rId150"/>
    <p:sldId id="1042" r:id="rId151"/>
    <p:sldId id="1044" r:id="rId152"/>
    <p:sldId id="1045" r:id="rId153"/>
    <p:sldId id="1046" r:id="rId154"/>
    <p:sldId id="1047" r:id="rId155"/>
    <p:sldId id="1048" r:id="rId156"/>
    <p:sldId id="1050" r:id="rId157"/>
    <p:sldId id="1049" r:id="rId158"/>
    <p:sldId id="1051" r:id="rId159"/>
    <p:sldId id="1022" r:id="rId160"/>
    <p:sldId id="1052" r:id="rId161"/>
    <p:sldId id="1053" r:id="rId162"/>
    <p:sldId id="1054" r:id="rId163"/>
    <p:sldId id="1055" r:id="rId164"/>
    <p:sldId id="1056" r:id="rId165"/>
    <p:sldId id="1057" r:id="rId166"/>
    <p:sldId id="1058" r:id="rId167"/>
    <p:sldId id="1059" r:id="rId168"/>
    <p:sldId id="1060" r:id="rId169"/>
    <p:sldId id="1062" r:id="rId170"/>
    <p:sldId id="1038" r:id="rId171"/>
    <p:sldId id="1063" r:id="rId172"/>
    <p:sldId id="1064" r:id="rId173"/>
    <p:sldId id="1065" r:id="rId174"/>
    <p:sldId id="1066" r:id="rId175"/>
    <p:sldId id="1067" r:id="rId176"/>
    <p:sldId id="1068" r:id="rId177"/>
    <p:sldId id="1071" r:id="rId178"/>
    <p:sldId id="1069" r:id="rId179"/>
    <p:sldId id="1070" r:id="rId180"/>
    <p:sldId id="1072" r:id="rId181"/>
    <p:sldId id="1073" r:id="rId182"/>
    <p:sldId id="1074" r:id="rId183"/>
    <p:sldId id="1082" r:id="rId184"/>
    <p:sldId id="1083" r:id="rId185"/>
    <p:sldId id="1084" r:id="rId186"/>
    <p:sldId id="1085" r:id="rId187"/>
    <p:sldId id="1088" r:id="rId188"/>
    <p:sldId id="1086" r:id="rId189"/>
    <p:sldId id="1089" r:id="rId190"/>
    <p:sldId id="1087" r:id="rId191"/>
    <p:sldId id="1090" r:id="rId192"/>
    <p:sldId id="1091" r:id="rId193"/>
    <p:sldId id="1092" r:id="rId194"/>
    <p:sldId id="1093" r:id="rId195"/>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CC00FF"/>
    <a:srgbClr val="C3BE05"/>
    <a:srgbClr val="FF99FF"/>
    <a:srgbClr val="008000"/>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6" autoAdjust="0"/>
    <p:restoredTop sz="50000" autoAdjust="0"/>
  </p:normalViewPr>
  <p:slideViewPr>
    <p:cSldViewPr>
      <p:cViewPr varScale="1">
        <p:scale>
          <a:sx n="134" d="100"/>
          <a:sy n="134" d="100"/>
        </p:scale>
        <p:origin x="317"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1" d="100"/>
          <a:sy n="61" d="100"/>
        </p:scale>
        <p:origin x="-2811" y="-9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7/7/2023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7/7/2023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37775774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6934422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val="33580181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4237187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2239042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10755420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130</a:t>
            </a:fld>
            <a:endParaRPr lang="en-US" dirty="0"/>
          </a:p>
        </p:txBody>
      </p:sp>
    </p:spTree>
    <p:extLst>
      <p:ext uri="{BB962C8B-B14F-4D97-AF65-F5344CB8AC3E}">
        <p14:creationId xmlns:p14="http://schemas.microsoft.com/office/powerpoint/2010/main" val="14116004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3258795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132</a:t>
            </a:fld>
            <a:endParaRPr lang="en-US" dirty="0"/>
          </a:p>
        </p:txBody>
      </p:sp>
    </p:spTree>
    <p:extLst>
      <p:ext uri="{BB962C8B-B14F-4D97-AF65-F5344CB8AC3E}">
        <p14:creationId xmlns:p14="http://schemas.microsoft.com/office/powerpoint/2010/main" val="11931355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134</a:t>
            </a:fld>
            <a:endParaRPr lang="en-US" dirty="0"/>
          </a:p>
        </p:txBody>
      </p:sp>
    </p:spTree>
    <p:extLst>
      <p:ext uri="{BB962C8B-B14F-4D97-AF65-F5344CB8AC3E}">
        <p14:creationId xmlns:p14="http://schemas.microsoft.com/office/powerpoint/2010/main" val="311761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135</a:t>
            </a:fld>
            <a:endParaRPr lang="en-US" dirty="0"/>
          </a:p>
        </p:txBody>
      </p:sp>
    </p:spTree>
    <p:extLst>
      <p:ext uri="{BB962C8B-B14F-4D97-AF65-F5344CB8AC3E}">
        <p14:creationId xmlns:p14="http://schemas.microsoft.com/office/powerpoint/2010/main" val="1807409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33279755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136</a:t>
            </a:fld>
            <a:endParaRPr lang="en-US" dirty="0"/>
          </a:p>
        </p:txBody>
      </p:sp>
    </p:spTree>
    <p:extLst>
      <p:ext uri="{BB962C8B-B14F-4D97-AF65-F5344CB8AC3E}">
        <p14:creationId xmlns:p14="http://schemas.microsoft.com/office/powerpoint/2010/main" val="20150171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137</a:t>
            </a:fld>
            <a:endParaRPr lang="en-US" dirty="0"/>
          </a:p>
        </p:txBody>
      </p:sp>
    </p:spTree>
    <p:extLst>
      <p:ext uri="{BB962C8B-B14F-4D97-AF65-F5344CB8AC3E}">
        <p14:creationId xmlns:p14="http://schemas.microsoft.com/office/powerpoint/2010/main" val="8051063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138</a:t>
            </a:fld>
            <a:endParaRPr lang="en-US" dirty="0"/>
          </a:p>
        </p:txBody>
      </p:sp>
    </p:spTree>
    <p:extLst>
      <p:ext uri="{BB962C8B-B14F-4D97-AF65-F5344CB8AC3E}">
        <p14:creationId xmlns:p14="http://schemas.microsoft.com/office/powerpoint/2010/main" val="18231448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139</a:t>
            </a:fld>
            <a:endParaRPr lang="en-US" dirty="0"/>
          </a:p>
        </p:txBody>
      </p:sp>
    </p:spTree>
    <p:extLst>
      <p:ext uri="{BB962C8B-B14F-4D97-AF65-F5344CB8AC3E}">
        <p14:creationId xmlns:p14="http://schemas.microsoft.com/office/powerpoint/2010/main" val="17718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140</a:t>
            </a:fld>
            <a:endParaRPr lang="en-US" dirty="0"/>
          </a:p>
        </p:txBody>
      </p:sp>
    </p:spTree>
    <p:extLst>
      <p:ext uri="{BB962C8B-B14F-4D97-AF65-F5344CB8AC3E}">
        <p14:creationId xmlns:p14="http://schemas.microsoft.com/office/powerpoint/2010/main" val="5935575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141</a:t>
            </a:fld>
            <a:endParaRPr lang="en-US" dirty="0"/>
          </a:p>
        </p:txBody>
      </p:sp>
    </p:spTree>
    <p:extLst>
      <p:ext uri="{BB962C8B-B14F-4D97-AF65-F5344CB8AC3E}">
        <p14:creationId xmlns:p14="http://schemas.microsoft.com/office/powerpoint/2010/main" val="16137403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142</a:t>
            </a:fld>
            <a:endParaRPr lang="en-US" dirty="0"/>
          </a:p>
        </p:txBody>
      </p:sp>
    </p:spTree>
    <p:extLst>
      <p:ext uri="{BB962C8B-B14F-4D97-AF65-F5344CB8AC3E}">
        <p14:creationId xmlns:p14="http://schemas.microsoft.com/office/powerpoint/2010/main" val="8015797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143</a:t>
            </a:fld>
            <a:endParaRPr lang="en-US" dirty="0"/>
          </a:p>
        </p:txBody>
      </p:sp>
    </p:spTree>
    <p:extLst>
      <p:ext uri="{BB962C8B-B14F-4D97-AF65-F5344CB8AC3E}">
        <p14:creationId xmlns:p14="http://schemas.microsoft.com/office/powerpoint/2010/main" val="10587464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144</a:t>
            </a:fld>
            <a:endParaRPr lang="en-US" dirty="0"/>
          </a:p>
        </p:txBody>
      </p:sp>
    </p:spTree>
    <p:extLst>
      <p:ext uri="{BB962C8B-B14F-4D97-AF65-F5344CB8AC3E}">
        <p14:creationId xmlns:p14="http://schemas.microsoft.com/office/powerpoint/2010/main" val="2215108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145</a:t>
            </a:fld>
            <a:endParaRPr lang="en-US" dirty="0"/>
          </a:p>
        </p:txBody>
      </p:sp>
    </p:spTree>
    <p:extLst>
      <p:ext uri="{BB962C8B-B14F-4D97-AF65-F5344CB8AC3E}">
        <p14:creationId xmlns:p14="http://schemas.microsoft.com/office/powerpoint/2010/main" val="542695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2448026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146</a:t>
            </a:fld>
            <a:endParaRPr lang="en-US" dirty="0"/>
          </a:p>
        </p:txBody>
      </p:sp>
    </p:spTree>
    <p:extLst>
      <p:ext uri="{BB962C8B-B14F-4D97-AF65-F5344CB8AC3E}">
        <p14:creationId xmlns:p14="http://schemas.microsoft.com/office/powerpoint/2010/main" val="148054594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147</a:t>
            </a:fld>
            <a:endParaRPr lang="en-US" dirty="0"/>
          </a:p>
        </p:txBody>
      </p:sp>
    </p:spTree>
    <p:extLst>
      <p:ext uri="{BB962C8B-B14F-4D97-AF65-F5344CB8AC3E}">
        <p14:creationId xmlns:p14="http://schemas.microsoft.com/office/powerpoint/2010/main" val="12409869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148</a:t>
            </a:fld>
            <a:endParaRPr lang="en-US" dirty="0"/>
          </a:p>
        </p:txBody>
      </p:sp>
    </p:spTree>
    <p:extLst>
      <p:ext uri="{BB962C8B-B14F-4D97-AF65-F5344CB8AC3E}">
        <p14:creationId xmlns:p14="http://schemas.microsoft.com/office/powerpoint/2010/main" val="6042839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150</a:t>
            </a:fld>
            <a:endParaRPr lang="en-US" dirty="0"/>
          </a:p>
        </p:txBody>
      </p:sp>
    </p:spTree>
    <p:extLst>
      <p:ext uri="{BB962C8B-B14F-4D97-AF65-F5344CB8AC3E}">
        <p14:creationId xmlns:p14="http://schemas.microsoft.com/office/powerpoint/2010/main" val="5707626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151</a:t>
            </a:fld>
            <a:endParaRPr lang="en-US" dirty="0"/>
          </a:p>
        </p:txBody>
      </p:sp>
    </p:spTree>
    <p:extLst>
      <p:ext uri="{BB962C8B-B14F-4D97-AF65-F5344CB8AC3E}">
        <p14:creationId xmlns:p14="http://schemas.microsoft.com/office/powerpoint/2010/main" val="3501495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152</a:t>
            </a:fld>
            <a:endParaRPr lang="en-US" dirty="0"/>
          </a:p>
        </p:txBody>
      </p:sp>
    </p:spTree>
    <p:extLst>
      <p:ext uri="{BB962C8B-B14F-4D97-AF65-F5344CB8AC3E}">
        <p14:creationId xmlns:p14="http://schemas.microsoft.com/office/powerpoint/2010/main" val="18568400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153</a:t>
            </a:fld>
            <a:endParaRPr lang="en-US" dirty="0"/>
          </a:p>
        </p:txBody>
      </p:sp>
    </p:spTree>
    <p:extLst>
      <p:ext uri="{BB962C8B-B14F-4D97-AF65-F5344CB8AC3E}">
        <p14:creationId xmlns:p14="http://schemas.microsoft.com/office/powerpoint/2010/main" val="40226959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154</a:t>
            </a:fld>
            <a:endParaRPr lang="en-US" dirty="0"/>
          </a:p>
        </p:txBody>
      </p:sp>
    </p:spTree>
    <p:extLst>
      <p:ext uri="{BB962C8B-B14F-4D97-AF65-F5344CB8AC3E}">
        <p14:creationId xmlns:p14="http://schemas.microsoft.com/office/powerpoint/2010/main" val="35761383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155</a:t>
            </a:fld>
            <a:endParaRPr lang="en-US" dirty="0"/>
          </a:p>
        </p:txBody>
      </p:sp>
    </p:spTree>
    <p:extLst>
      <p:ext uri="{BB962C8B-B14F-4D97-AF65-F5344CB8AC3E}">
        <p14:creationId xmlns:p14="http://schemas.microsoft.com/office/powerpoint/2010/main" val="35038473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156</a:t>
            </a:fld>
            <a:endParaRPr lang="en-US" dirty="0"/>
          </a:p>
        </p:txBody>
      </p:sp>
    </p:spTree>
    <p:extLst>
      <p:ext uri="{BB962C8B-B14F-4D97-AF65-F5344CB8AC3E}">
        <p14:creationId xmlns:p14="http://schemas.microsoft.com/office/powerpoint/2010/main" val="2678469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635354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157</a:t>
            </a:fld>
            <a:endParaRPr lang="en-US" dirty="0"/>
          </a:p>
        </p:txBody>
      </p:sp>
    </p:spTree>
    <p:extLst>
      <p:ext uri="{BB962C8B-B14F-4D97-AF65-F5344CB8AC3E}">
        <p14:creationId xmlns:p14="http://schemas.microsoft.com/office/powerpoint/2010/main" val="4043801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158</a:t>
            </a:fld>
            <a:endParaRPr lang="en-US" dirty="0"/>
          </a:p>
        </p:txBody>
      </p:sp>
    </p:spTree>
    <p:extLst>
      <p:ext uri="{BB962C8B-B14F-4D97-AF65-F5344CB8AC3E}">
        <p14:creationId xmlns:p14="http://schemas.microsoft.com/office/powerpoint/2010/main" val="39093483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160</a:t>
            </a:fld>
            <a:endParaRPr lang="en-US" dirty="0"/>
          </a:p>
        </p:txBody>
      </p:sp>
    </p:spTree>
    <p:extLst>
      <p:ext uri="{BB962C8B-B14F-4D97-AF65-F5344CB8AC3E}">
        <p14:creationId xmlns:p14="http://schemas.microsoft.com/office/powerpoint/2010/main" val="1084055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162</a:t>
            </a:fld>
            <a:endParaRPr lang="en-US" dirty="0"/>
          </a:p>
        </p:txBody>
      </p:sp>
    </p:spTree>
    <p:extLst>
      <p:ext uri="{BB962C8B-B14F-4D97-AF65-F5344CB8AC3E}">
        <p14:creationId xmlns:p14="http://schemas.microsoft.com/office/powerpoint/2010/main" val="41162083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164</a:t>
            </a:fld>
            <a:endParaRPr lang="en-US" dirty="0"/>
          </a:p>
        </p:txBody>
      </p:sp>
    </p:spTree>
    <p:extLst>
      <p:ext uri="{BB962C8B-B14F-4D97-AF65-F5344CB8AC3E}">
        <p14:creationId xmlns:p14="http://schemas.microsoft.com/office/powerpoint/2010/main" val="26518868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166</a:t>
            </a:fld>
            <a:endParaRPr lang="en-US" dirty="0"/>
          </a:p>
        </p:txBody>
      </p:sp>
    </p:spTree>
    <p:extLst>
      <p:ext uri="{BB962C8B-B14F-4D97-AF65-F5344CB8AC3E}">
        <p14:creationId xmlns:p14="http://schemas.microsoft.com/office/powerpoint/2010/main" val="17244727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168</a:t>
            </a:fld>
            <a:endParaRPr lang="en-US" dirty="0"/>
          </a:p>
        </p:txBody>
      </p:sp>
    </p:spTree>
    <p:extLst>
      <p:ext uri="{BB962C8B-B14F-4D97-AF65-F5344CB8AC3E}">
        <p14:creationId xmlns:p14="http://schemas.microsoft.com/office/powerpoint/2010/main" val="32040451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171</a:t>
            </a:fld>
            <a:endParaRPr lang="en-US" dirty="0"/>
          </a:p>
        </p:txBody>
      </p:sp>
    </p:spTree>
    <p:extLst>
      <p:ext uri="{BB962C8B-B14F-4D97-AF65-F5344CB8AC3E}">
        <p14:creationId xmlns:p14="http://schemas.microsoft.com/office/powerpoint/2010/main" val="187216139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172</a:t>
            </a:fld>
            <a:endParaRPr lang="en-US" dirty="0"/>
          </a:p>
        </p:txBody>
      </p:sp>
    </p:spTree>
    <p:extLst>
      <p:ext uri="{BB962C8B-B14F-4D97-AF65-F5344CB8AC3E}">
        <p14:creationId xmlns:p14="http://schemas.microsoft.com/office/powerpoint/2010/main" val="88585656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173</a:t>
            </a:fld>
            <a:endParaRPr lang="en-US" dirty="0"/>
          </a:p>
        </p:txBody>
      </p:sp>
    </p:spTree>
    <p:extLst>
      <p:ext uri="{BB962C8B-B14F-4D97-AF65-F5344CB8AC3E}">
        <p14:creationId xmlns:p14="http://schemas.microsoft.com/office/powerpoint/2010/main" val="2278894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7517104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174</a:t>
            </a:fld>
            <a:endParaRPr lang="en-US" dirty="0"/>
          </a:p>
        </p:txBody>
      </p:sp>
    </p:spTree>
    <p:extLst>
      <p:ext uri="{BB962C8B-B14F-4D97-AF65-F5344CB8AC3E}">
        <p14:creationId xmlns:p14="http://schemas.microsoft.com/office/powerpoint/2010/main" val="357722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175</a:t>
            </a:fld>
            <a:endParaRPr lang="en-US" dirty="0"/>
          </a:p>
        </p:txBody>
      </p:sp>
    </p:spTree>
    <p:extLst>
      <p:ext uri="{BB962C8B-B14F-4D97-AF65-F5344CB8AC3E}">
        <p14:creationId xmlns:p14="http://schemas.microsoft.com/office/powerpoint/2010/main" val="15444177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176</a:t>
            </a:fld>
            <a:endParaRPr lang="en-US" dirty="0"/>
          </a:p>
        </p:txBody>
      </p:sp>
    </p:spTree>
    <p:extLst>
      <p:ext uri="{BB962C8B-B14F-4D97-AF65-F5344CB8AC3E}">
        <p14:creationId xmlns:p14="http://schemas.microsoft.com/office/powerpoint/2010/main" val="227362195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177</a:t>
            </a:fld>
            <a:endParaRPr lang="en-US" dirty="0"/>
          </a:p>
        </p:txBody>
      </p:sp>
    </p:spTree>
    <p:extLst>
      <p:ext uri="{BB962C8B-B14F-4D97-AF65-F5344CB8AC3E}">
        <p14:creationId xmlns:p14="http://schemas.microsoft.com/office/powerpoint/2010/main" val="32483344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178</a:t>
            </a:fld>
            <a:endParaRPr lang="en-US" dirty="0"/>
          </a:p>
        </p:txBody>
      </p:sp>
    </p:spTree>
    <p:extLst>
      <p:ext uri="{BB962C8B-B14F-4D97-AF65-F5344CB8AC3E}">
        <p14:creationId xmlns:p14="http://schemas.microsoft.com/office/powerpoint/2010/main" val="141851029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179</a:t>
            </a:fld>
            <a:endParaRPr lang="en-US" dirty="0"/>
          </a:p>
        </p:txBody>
      </p:sp>
    </p:spTree>
    <p:extLst>
      <p:ext uri="{BB962C8B-B14F-4D97-AF65-F5344CB8AC3E}">
        <p14:creationId xmlns:p14="http://schemas.microsoft.com/office/powerpoint/2010/main" val="350916945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180</a:t>
            </a:fld>
            <a:endParaRPr lang="en-US" dirty="0"/>
          </a:p>
        </p:txBody>
      </p:sp>
    </p:spTree>
    <p:extLst>
      <p:ext uri="{BB962C8B-B14F-4D97-AF65-F5344CB8AC3E}">
        <p14:creationId xmlns:p14="http://schemas.microsoft.com/office/powerpoint/2010/main" val="13755314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181</a:t>
            </a:fld>
            <a:endParaRPr lang="en-US" dirty="0"/>
          </a:p>
        </p:txBody>
      </p:sp>
    </p:spTree>
    <p:extLst>
      <p:ext uri="{BB962C8B-B14F-4D97-AF65-F5344CB8AC3E}">
        <p14:creationId xmlns:p14="http://schemas.microsoft.com/office/powerpoint/2010/main" val="2143576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182</a:t>
            </a:fld>
            <a:endParaRPr lang="en-US" dirty="0"/>
          </a:p>
        </p:txBody>
      </p:sp>
    </p:spTree>
    <p:extLst>
      <p:ext uri="{BB962C8B-B14F-4D97-AF65-F5344CB8AC3E}">
        <p14:creationId xmlns:p14="http://schemas.microsoft.com/office/powerpoint/2010/main" val="405287771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184</a:t>
            </a:fld>
            <a:endParaRPr lang="en-US" dirty="0"/>
          </a:p>
        </p:txBody>
      </p:sp>
    </p:spTree>
    <p:extLst>
      <p:ext uri="{BB962C8B-B14F-4D97-AF65-F5344CB8AC3E}">
        <p14:creationId xmlns:p14="http://schemas.microsoft.com/office/powerpoint/2010/main" val="242601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352585491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185</a:t>
            </a:fld>
            <a:endParaRPr lang="en-US" dirty="0"/>
          </a:p>
        </p:txBody>
      </p:sp>
    </p:spTree>
    <p:extLst>
      <p:ext uri="{BB962C8B-B14F-4D97-AF65-F5344CB8AC3E}">
        <p14:creationId xmlns:p14="http://schemas.microsoft.com/office/powerpoint/2010/main" val="307051291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186</a:t>
            </a:fld>
            <a:endParaRPr lang="en-US" dirty="0"/>
          </a:p>
        </p:txBody>
      </p:sp>
    </p:spTree>
    <p:extLst>
      <p:ext uri="{BB962C8B-B14F-4D97-AF65-F5344CB8AC3E}">
        <p14:creationId xmlns:p14="http://schemas.microsoft.com/office/powerpoint/2010/main" val="22850901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187</a:t>
            </a:fld>
            <a:endParaRPr lang="en-US" dirty="0"/>
          </a:p>
        </p:txBody>
      </p:sp>
    </p:spTree>
    <p:extLst>
      <p:ext uri="{BB962C8B-B14F-4D97-AF65-F5344CB8AC3E}">
        <p14:creationId xmlns:p14="http://schemas.microsoft.com/office/powerpoint/2010/main" val="5417559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189</a:t>
            </a:fld>
            <a:endParaRPr lang="en-US" dirty="0"/>
          </a:p>
        </p:txBody>
      </p:sp>
    </p:spTree>
    <p:extLst>
      <p:ext uri="{BB962C8B-B14F-4D97-AF65-F5344CB8AC3E}">
        <p14:creationId xmlns:p14="http://schemas.microsoft.com/office/powerpoint/2010/main" val="223990936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191</a:t>
            </a:fld>
            <a:endParaRPr lang="en-US" dirty="0"/>
          </a:p>
        </p:txBody>
      </p:sp>
    </p:spTree>
    <p:extLst>
      <p:ext uri="{BB962C8B-B14F-4D97-AF65-F5344CB8AC3E}">
        <p14:creationId xmlns:p14="http://schemas.microsoft.com/office/powerpoint/2010/main" val="32163222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193</a:t>
            </a:fld>
            <a:endParaRPr lang="en-US" dirty="0"/>
          </a:p>
        </p:txBody>
      </p:sp>
    </p:spTree>
    <p:extLst>
      <p:ext uri="{BB962C8B-B14F-4D97-AF65-F5344CB8AC3E}">
        <p14:creationId xmlns:p14="http://schemas.microsoft.com/office/powerpoint/2010/main" val="275707693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194</a:t>
            </a:fld>
            <a:endParaRPr lang="en-US" dirty="0"/>
          </a:p>
        </p:txBody>
      </p:sp>
    </p:spTree>
    <p:extLst>
      <p:ext uri="{BB962C8B-B14F-4D97-AF65-F5344CB8AC3E}">
        <p14:creationId xmlns:p14="http://schemas.microsoft.com/office/powerpoint/2010/main" val="1068812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4168539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2653526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3336248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330562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367746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2451182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333931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1038475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4118809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3286600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2306633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018457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3716230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826599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102011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224874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3404581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481330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1517518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3526872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3293021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1112381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2773147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380214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4115342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406505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1633386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3259542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1545318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96777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2118928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4059437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128681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236122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2114964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683798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2063741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2712505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79991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261801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1149143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14020570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4219243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2585801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1051498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1863014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279100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42272816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33057078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6422900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519841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18798581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501914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8998371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12780955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1572384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79021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1418352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1633503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17723165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8497278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1218059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16154637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18168511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8571782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11922929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9413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6942231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17992054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11526483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15558228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1302119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18989090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18079669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13958621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606863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20331266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1720620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791146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11731634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23026400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val="19153261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17665992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31994610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120</a:t>
            </a:fld>
            <a:endParaRPr lang="en-US" dirty="0"/>
          </a:p>
        </p:txBody>
      </p:sp>
    </p:spTree>
    <p:extLst>
      <p:ext uri="{BB962C8B-B14F-4D97-AF65-F5344CB8AC3E}">
        <p14:creationId xmlns:p14="http://schemas.microsoft.com/office/powerpoint/2010/main" val="7296909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121</a:t>
            </a:fld>
            <a:endParaRPr lang="en-US" dirty="0"/>
          </a:p>
        </p:txBody>
      </p:sp>
    </p:spTree>
    <p:extLst>
      <p:ext uri="{BB962C8B-B14F-4D97-AF65-F5344CB8AC3E}">
        <p14:creationId xmlns:p14="http://schemas.microsoft.com/office/powerpoint/2010/main" val="18779721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122</a:t>
            </a:fld>
            <a:endParaRPr lang="en-US" dirty="0"/>
          </a:p>
        </p:txBody>
      </p:sp>
    </p:spTree>
    <p:extLst>
      <p:ext uri="{BB962C8B-B14F-4D97-AF65-F5344CB8AC3E}">
        <p14:creationId xmlns:p14="http://schemas.microsoft.com/office/powerpoint/2010/main" val="13067504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123</a:t>
            </a:fld>
            <a:endParaRPr lang="en-US" dirty="0"/>
          </a:p>
        </p:txBody>
      </p:sp>
    </p:spTree>
    <p:extLst>
      <p:ext uri="{BB962C8B-B14F-4D97-AF65-F5344CB8AC3E}">
        <p14:creationId xmlns:p14="http://schemas.microsoft.com/office/powerpoint/2010/main" val="853312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ACB2EC6F-6501-4E04-BD6C-A8A6CABB2C5B}" type="datetimeFigureOut">
              <a:rPr kumimoji="0" lang="en-US" smtClean="0"/>
              <a:pPr/>
              <a:t>7/7/2023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Bullets copy" type="tx">
  <p:cSld name="Title &amp; Bullets cop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31625" y="764976"/>
            <a:ext cx="8280900" cy="1286000"/>
          </a:xfrm>
          <a:prstGeom prst="rect">
            <a:avLst/>
          </a:prstGeom>
          <a:noFill/>
          <a:ln>
            <a:noFill/>
          </a:ln>
        </p:spPr>
        <p:txBody>
          <a:bodyPr spcFirstLastPara="1" wrap="square" lIns="34275" tIns="34275" rIns="34275" bIns="34275" anchor="ctr" anchorCtr="0"/>
          <a:lstStyle>
            <a:lvl1pPr marL="0" marR="0" lvl="0" indent="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1pPr>
            <a:lvl2pPr marL="0" marR="0" lvl="1" indent="88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2pPr>
            <a:lvl3pPr marL="0" marR="0" lvl="2" indent="177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3pPr>
            <a:lvl4pPr marL="0" marR="0" lvl="3" indent="2540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4pPr>
            <a:lvl5pPr marL="0" marR="0" lvl="4" indent="342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5pPr>
            <a:lvl6pPr marL="0" marR="0" lvl="5" indent="431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6pPr>
            <a:lvl7pPr marL="0" marR="0" lvl="6" indent="5207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7pPr>
            <a:lvl8pPr marL="0" marR="0" lvl="7" indent="596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8pPr>
            <a:lvl9pPr marL="0" marR="0" lvl="8" indent="685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9pPr>
          </a:lstStyle>
          <a:p>
            <a:endParaRPr/>
          </a:p>
        </p:txBody>
      </p:sp>
      <p:sp>
        <p:nvSpPr>
          <p:cNvPr id="60" name="Google Shape;60;p15"/>
          <p:cNvSpPr txBox="1">
            <a:spLocks noGrp="1"/>
          </p:cNvSpPr>
          <p:nvPr>
            <p:ph type="body" idx="1"/>
          </p:nvPr>
        </p:nvSpPr>
        <p:spPr>
          <a:xfrm>
            <a:off x="495458" y="2126753"/>
            <a:ext cx="8081400" cy="4184400"/>
          </a:xfrm>
          <a:prstGeom prst="rect">
            <a:avLst/>
          </a:prstGeom>
          <a:noFill/>
          <a:ln>
            <a:noFill/>
          </a:ln>
        </p:spPr>
        <p:txBody>
          <a:bodyPr spcFirstLastPara="1" wrap="square" lIns="34275" tIns="34275" rIns="34275" bIns="34275" anchor="ctr" anchorCtr="0"/>
          <a:lstStyle>
            <a:lvl1pPr marL="457200" marR="0" lvl="0"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1pPr>
            <a:lvl2pPr marL="914400" marR="0" lvl="1" indent="-412750" algn="l" rtl="0">
              <a:lnSpc>
                <a:spcPct val="100000"/>
              </a:lnSpc>
              <a:spcBef>
                <a:spcPts val="300"/>
              </a:spcBef>
              <a:spcAft>
                <a:spcPts val="0"/>
              </a:spcAft>
              <a:buClr>
                <a:srgbClr val="000000"/>
              </a:buClr>
              <a:buSzPts val="2900"/>
              <a:buFont typeface="Gill Sans"/>
              <a:buChar char="-"/>
              <a:defRPr sz="1700" b="0" i="0" u="none" strike="noStrike" cap="none">
                <a:solidFill>
                  <a:srgbClr val="000000"/>
                </a:solidFill>
                <a:latin typeface="Gill Sans"/>
                <a:ea typeface="Gill Sans"/>
                <a:cs typeface="Gill Sans"/>
                <a:sym typeface="Gill Sans"/>
              </a:defRPr>
            </a:lvl2pPr>
            <a:lvl3pPr marL="1371600" marR="0" lvl="2" indent="-412750" algn="l" rtl="0">
              <a:lnSpc>
                <a:spcPct val="100000"/>
              </a:lnSpc>
              <a:spcBef>
                <a:spcPts val="300"/>
              </a:spcBef>
              <a:spcAft>
                <a:spcPts val="0"/>
              </a:spcAft>
              <a:buClr>
                <a:srgbClr val="000000"/>
              </a:buClr>
              <a:buSzPts val="2900"/>
              <a:buFont typeface="Gill Sans"/>
              <a:buChar char="•"/>
              <a:defRPr sz="1700" b="0" i="0" u="none" strike="noStrike" cap="none">
                <a:solidFill>
                  <a:srgbClr val="000000"/>
                </a:solidFill>
                <a:latin typeface="Gill Sans"/>
                <a:ea typeface="Gill Sans"/>
                <a:cs typeface="Gill Sans"/>
                <a:sym typeface="Gill Sans"/>
              </a:defRPr>
            </a:lvl3pPr>
            <a:lvl4pPr marL="1828800" marR="0" lvl="3" indent="-412750" algn="l" rtl="0">
              <a:lnSpc>
                <a:spcPct val="100000"/>
              </a:lnSpc>
              <a:spcBef>
                <a:spcPts val="300"/>
              </a:spcBef>
              <a:spcAft>
                <a:spcPts val="0"/>
              </a:spcAft>
              <a:buClr>
                <a:srgbClr val="000000"/>
              </a:buClr>
              <a:buSzPts val="2900"/>
              <a:buFont typeface="Gill Sans"/>
              <a:buChar char="•"/>
              <a:defRPr sz="1700" b="0" i="0" u="none" strike="noStrike" cap="none">
                <a:solidFill>
                  <a:srgbClr val="000000"/>
                </a:solidFill>
                <a:latin typeface="Gill Sans"/>
                <a:ea typeface="Gill Sans"/>
                <a:cs typeface="Gill Sans"/>
                <a:sym typeface="Gill Sans"/>
              </a:defRPr>
            </a:lvl4pPr>
            <a:lvl5pPr marL="2286000" marR="0" lvl="4" indent="-412750" algn="l" rtl="0">
              <a:lnSpc>
                <a:spcPct val="100000"/>
              </a:lnSpc>
              <a:spcBef>
                <a:spcPts val="300"/>
              </a:spcBef>
              <a:spcAft>
                <a:spcPts val="0"/>
              </a:spcAft>
              <a:buClr>
                <a:srgbClr val="000000"/>
              </a:buClr>
              <a:buSzPts val="2900"/>
              <a:buFont typeface="Gill Sans"/>
              <a:buChar char="•"/>
              <a:defRPr sz="1700" b="0" i="0" u="none" strike="noStrike" cap="none">
                <a:solidFill>
                  <a:srgbClr val="000000"/>
                </a:solidFill>
                <a:latin typeface="Gill Sans"/>
                <a:ea typeface="Gill Sans"/>
                <a:cs typeface="Gill Sans"/>
                <a:sym typeface="Gill Sans"/>
              </a:defRPr>
            </a:lvl5pPr>
            <a:lvl6pPr marL="2743200" marR="0" lvl="5"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6pPr>
            <a:lvl7pPr marL="3200400" marR="0" lvl="6"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7pPr>
            <a:lvl8pPr marL="3657600" marR="0" lvl="7"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8pPr>
            <a:lvl9pPr marL="4114800" marR="0" lvl="8"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9pPr>
          </a:lstStyle>
          <a:p>
            <a:endParaRPr/>
          </a:p>
        </p:txBody>
      </p:sp>
      <p:sp>
        <p:nvSpPr>
          <p:cNvPr id="61" name="Google Shape;61;p15"/>
          <p:cNvSpPr txBox="1">
            <a:spLocks noGrp="1"/>
          </p:cNvSpPr>
          <p:nvPr>
            <p:ph type="sldNum" idx="12"/>
          </p:nvPr>
        </p:nvSpPr>
        <p:spPr>
          <a:xfrm>
            <a:off x="4494628" y="5739556"/>
            <a:ext cx="149700" cy="212400"/>
          </a:xfrm>
          <a:prstGeom prst="rect">
            <a:avLst/>
          </a:prstGeom>
          <a:noFill/>
          <a:ln>
            <a:noFill/>
          </a:ln>
        </p:spPr>
        <p:txBody>
          <a:bodyPr spcFirstLastPara="1" wrap="square" lIns="20100" tIns="20100" rIns="20100" bIns="20100" anchor="t" anchorCtr="0">
            <a:noAutofit/>
          </a:bodyPr>
          <a:lstStyle>
            <a:lvl1pPr marL="0" marR="0" lvl="0"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9327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7/7/2023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7/7/2023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p:fade/>
  </p:transition>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ycc.idv.tw/confusion-matri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hyperlink" Target="https://medium.com/ai-blog-tw/deep-learning-%E4%BD%BF%E7%94%A8pre-training%E7%9A%84%E6%96%B9%E6%B3%95%E8%88%87%E6%99%82%E6%A9%9F-b0ef14e777e9"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 Id="rId4" Type="http://schemas.openxmlformats.org/officeDocument/2006/relationships/hyperlink" Target="https://cynthiachuang.github.io/EarlyStopping-Callback/"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1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hyperlink" Target="https://medium.com/jarvis-toward-intelligence/%E6%AF%94%E8%BC%83-cross-entropy-%E8%88%87-mean-squared-error-8bebc0255f5" TargetMode="External"/><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159.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s://cinnamonaitaiwan.medium.com/cnn%E6%A8%A1%E5%9E%8B-%E6%90%8D%E5%A4%B1%E5%87%BD%E6%95%B8-loss-function-647e13956c50" TargetMode="External"/><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hyperlink" Target="https://playground.tensorflow.org/"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39.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174.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40.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175.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ithelp.ithome.com.tw/articles/10265801"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4" Type="http://schemas.openxmlformats.org/officeDocument/2006/relationships/hyperlink" Target="https://roger010620.medium.com/%E5%B8%B8%E8%A6%8B%E6%A2%AF%E5%BA%A6%E4%B8%8B%E9%99%8D%E6%B3%95gradient-descent-gd-sgd-min-batch-sgd-momentum-adagrad-rmsprop-adam-677121793d12"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zhuanlan.zhihu.com/p/78621758"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hyperlink" Target="https://github.com/aleju/imgaug"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medium.com/ching-i/batch-normalization-%E4%BB%8B%E7%B4%B9-135a24928f12"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hyperlink" Target="https://medium.com/%E5%AD%B8%E4%BB%A5%E5%BB%A3%E6%89%8D/batch-normalization-batch-norm-2015-af1d4d57805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8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426672"/>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神經網路最佳化</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97659147-0EDB-8038-8FB4-84DE54561C15}"/>
              </a:ext>
            </a:extLst>
          </p:cNvPr>
          <p:cNvSpPr txBox="1"/>
          <p:nvPr/>
        </p:nvSpPr>
        <p:spPr>
          <a:xfrm>
            <a:off x="5410200" y="52578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a:t>
            </a:r>
            <a:r>
              <a:rPr lang="zh-TW" altLang="en-US" sz="2400" b="1" dirty="0">
                <a:latin typeface="微軟正黑體" panose="020B0604030504040204" pitchFamily="34" charset="-120"/>
                <a:ea typeface="微軟正黑體" panose="020B0604030504040204" pitchFamily="34" charset="-120"/>
              </a:rPr>
              <a:t>年</a:t>
            </a:r>
            <a:r>
              <a:rPr lang="en-US" altLang="zh-TW" sz="2400" b="1" dirty="0">
                <a:latin typeface="微軟正黑體" panose="020B0604030504040204" pitchFamily="34" charset="-120"/>
                <a:ea typeface="微軟正黑體" panose="020B0604030504040204" pitchFamily="34" charset="-120"/>
              </a:rPr>
              <a:t>7</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7</a:t>
            </a:r>
            <a:r>
              <a:rPr lang="zh-TW" altLang="en-US" sz="2400" b="1" dirty="0">
                <a:latin typeface="微軟正黑體" panose="020B0604030504040204" pitchFamily="34" charset="-120"/>
                <a:ea typeface="微軟正黑體" panose="020B0604030504040204" pitchFamily="34" charset="-120"/>
              </a:rPr>
              <a:t>日</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地點：中華電信研究所</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143000" y="2362200"/>
            <a:ext cx="7620000" cy="2062103"/>
          </a:xfrm>
          <a:prstGeom prst="rect">
            <a:avLst/>
          </a:prstGeom>
          <a:noFill/>
        </p:spPr>
        <p:txBody>
          <a:bodyPr wrap="square" rtlCol="0">
            <a:spAutoFit/>
          </a:bodyPr>
          <a:lstStyle/>
          <a:p>
            <a:pPr marL="742950" indent="-742950">
              <a:buFont typeface="+mj-lt"/>
              <a:buAutoNum type="arabicPeriod"/>
            </a:pPr>
            <a:r>
              <a:rPr lang="en-US" altLang="zh-TW" sz="3200" b="1" dirty="0">
                <a:latin typeface="微軟正黑體" pitchFamily="34" charset="-120"/>
                <a:ea typeface="微軟正黑體" pitchFamily="34" charset="-120"/>
              </a:rPr>
              <a:t>TP/TN/FP/FN</a:t>
            </a:r>
          </a:p>
          <a:p>
            <a:pPr marL="742950" indent="-742950">
              <a:buFont typeface="+mj-lt"/>
              <a:buAutoNum type="arabicPeriod"/>
            </a:pPr>
            <a:r>
              <a:rPr lang="en-US" altLang="zh-TW" sz="3200" b="1" dirty="0">
                <a:latin typeface="微軟正黑體" pitchFamily="34" charset="-120"/>
                <a:ea typeface="微軟正黑體" pitchFamily="34" charset="-120"/>
              </a:rPr>
              <a:t>Accuracy(</a:t>
            </a:r>
            <a:r>
              <a:rPr lang="zh-TW" altLang="en-US" sz="3200" b="1" dirty="0">
                <a:latin typeface="微軟正黑體" pitchFamily="34" charset="-120"/>
                <a:ea typeface="微軟正黑體" pitchFamily="34" charset="-120"/>
              </a:rPr>
              <a:t>正確</a:t>
            </a:r>
            <a:r>
              <a:rPr lang="en-US" altLang="zh-TW" sz="3200" b="1" dirty="0">
                <a:latin typeface="微軟正黑體" pitchFamily="34" charset="-120"/>
                <a:ea typeface="微軟正黑體" pitchFamily="34" charset="-120"/>
              </a:rPr>
              <a:t>/</a:t>
            </a:r>
            <a:r>
              <a:rPr lang="zh-TW" altLang="en-US" sz="3200" b="1" dirty="0">
                <a:latin typeface="微軟正黑體" pitchFamily="34" charset="-120"/>
                <a:ea typeface="微軟正黑體" pitchFamily="34" charset="-120"/>
              </a:rPr>
              <a:t>總數</a:t>
            </a:r>
            <a:r>
              <a:rPr lang="en-US" altLang="zh-TW" sz="3200" b="1" dirty="0">
                <a:latin typeface="微軟正黑體" pitchFamily="34" charset="-120"/>
                <a:ea typeface="微軟正黑體" pitchFamily="34" charset="-120"/>
              </a:rPr>
              <a:t>)</a:t>
            </a:r>
          </a:p>
          <a:p>
            <a:pPr marL="742950" indent="-742950">
              <a:buFont typeface="+mj-lt"/>
              <a:buAutoNum type="arabicPeriod"/>
            </a:pPr>
            <a:r>
              <a:rPr lang="en-US" altLang="zh-TW" sz="3200" b="1" dirty="0">
                <a:latin typeface="微軟正黑體" pitchFamily="34" charset="-120"/>
                <a:ea typeface="微軟正黑體" pitchFamily="34" charset="-120"/>
              </a:rPr>
              <a:t>Precision(TP/(TP+FP))</a:t>
            </a:r>
          </a:p>
          <a:p>
            <a:pPr marL="742950" indent="-742950">
              <a:buFont typeface="+mj-lt"/>
              <a:buAutoNum type="arabicPeriod"/>
            </a:pPr>
            <a:r>
              <a:rPr lang="en-US" altLang="zh-TW" sz="3200" b="1" dirty="0">
                <a:latin typeface="微軟正黑體" pitchFamily="34" charset="-120"/>
                <a:ea typeface="微軟正黑體" pitchFamily="34" charset="-120"/>
              </a:rPr>
              <a:t>Recall(TP/(TP+FN))</a:t>
            </a:r>
            <a:endParaRPr lang="zh-TW" altLang="en-US" sz="3200" b="1" dirty="0">
              <a:latin typeface="微軟正黑體" pitchFamily="34" charset="-120"/>
              <a:ea typeface="微軟正黑體" pitchFamily="34" charset="-120"/>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en-US" altLang="zh-TW" sz="4800" b="1" dirty="0">
                <a:solidFill>
                  <a:srgbClr val="00B0F0"/>
                </a:solidFill>
                <a:latin typeface="微軟正黑體" pitchFamily="34" charset="-120"/>
                <a:ea typeface="微軟正黑體" pitchFamily="34" charset="-120"/>
              </a:rPr>
              <a:t>Confusion Matrix</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6" name="矩形 5"/>
          <p:cNvSpPr/>
          <p:nvPr/>
        </p:nvSpPr>
        <p:spPr>
          <a:xfrm>
            <a:off x="762000" y="5638800"/>
            <a:ext cx="7848600" cy="523220"/>
          </a:xfrm>
          <a:prstGeom prst="rect">
            <a:avLst/>
          </a:prstGeom>
        </p:spPr>
        <p:txBody>
          <a:bodyPr wrap="square">
            <a:spAutoFit/>
          </a:bodyPr>
          <a:lstStyle/>
          <a:p>
            <a:r>
              <a:rPr lang="en-US" altLang="zh-TW" sz="2800" dirty="0">
                <a:hlinkClick r:id="rId3"/>
              </a:rPr>
              <a:t>https://www.ycc.idv.tw/confusion-matrix.html</a:t>
            </a:r>
            <a:endParaRPr lang="zh-TW" altLang="en-US" sz="2800"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371600" y="3200400"/>
            <a:ext cx="7239000" cy="707886"/>
          </a:xfrm>
          <a:prstGeom prst="rect">
            <a:avLst/>
          </a:prstGeom>
          <a:noFill/>
        </p:spPr>
        <p:txBody>
          <a:bodyPr wrap="square">
            <a:spAutoFit/>
          </a:bodyPr>
          <a:lstStyle/>
          <a:p>
            <a:pPr algn="ctr"/>
            <a:r>
              <a:rPr lang="en-US" altLang="zh-TW" sz="4000" b="1" dirty="0" err="1">
                <a:solidFill>
                  <a:srgbClr val="FFFF00"/>
                </a:solidFill>
                <a:latin typeface="微軟正黑體" panose="020B0604030504040204" pitchFamily="34" charset="-120"/>
                <a:ea typeface="微軟正黑體" panose="020B0604030504040204" pitchFamily="34" charset="-120"/>
              </a:rPr>
              <a:t>Tanh</a:t>
            </a:r>
            <a:endParaRPr lang="zh-TW" altLang="en-US" sz="4000" dirty="0">
              <a:solidFill>
                <a:srgbClr val="FFFF00"/>
              </a:solidFill>
            </a:endParaRPr>
          </a:p>
        </p:txBody>
      </p:sp>
    </p:spTree>
    <p:extLst>
      <p:ext uri="{BB962C8B-B14F-4D97-AF65-F5344CB8AC3E}">
        <p14:creationId xmlns:p14="http://schemas.microsoft.com/office/powerpoint/2010/main" val="200485679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介於</a:t>
            </a:r>
            <a:r>
              <a:rPr lang="en-US" altLang="zh-TW" sz="3200" b="1" dirty="0">
                <a:latin typeface="微軟正黑體" panose="020B0604030504040204" pitchFamily="34" charset="-120"/>
                <a:ea typeface="微軟正黑體" panose="020B0604030504040204" pitchFamily="34" charset="-120"/>
              </a:rPr>
              <a:t>(-1, 1)</a:t>
            </a:r>
            <a:r>
              <a:rPr lang="zh-TW" altLang="en-US" sz="3200" b="1" dirty="0">
                <a:latin typeface="微軟正黑體" panose="020B0604030504040204" pitchFamily="34" charset="-120"/>
                <a:ea typeface="微軟正黑體" panose="020B0604030504040204" pitchFamily="34" charset="-120"/>
              </a:rPr>
              <a:t>之間，可強調負值和</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值的意義，可微分，單調函數，導數非單調</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Sigmoid</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5122" name="Picture 2" descr="https://miro.medium.com/max/595/1*f9erByySVjTjohfFdNkJY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100" y="2448818"/>
            <a:ext cx="566737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9936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371600" y="3200400"/>
            <a:ext cx="7239000" cy="707886"/>
          </a:xfrm>
          <a:prstGeom prst="rect">
            <a:avLst/>
          </a:prstGeom>
          <a:noFill/>
        </p:spPr>
        <p:txBody>
          <a:bodyPr wrap="square">
            <a:spAutoFit/>
          </a:bodyPr>
          <a:lstStyle/>
          <a:p>
            <a:pPr algn="ctr"/>
            <a:r>
              <a:rPr lang="en-US" altLang="zh-TW" sz="4000" b="1" dirty="0" err="1">
                <a:solidFill>
                  <a:srgbClr val="FFFF00"/>
                </a:solidFill>
                <a:latin typeface="微軟正黑體" panose="020B0604030504040204" pitchFamily="34" charset="-120"/>
                <a:ea typeface="微軟正黑體" panose="020B0604030504040204" pitchFamily="34" charset="-120"/>
              </a:rPr>
              <a:t>ReLU</a:t>
            </a:r>
            <a:endParaRPr lang="zh-TW" altLang="en-US" sz="4000" dirty="0">
              <a:solidFill>
                <a:srgbClr val="FFFF00"/>
              </a:solidFill>
            </a:endParaRPr>
          </a:p>
        </p:txBody>
      </p:sp>
    </p:spTree>
    <p:extLst>
      <p:ext uri="{BB962C8B-B14F-4D97-AF65-F5344CB8AC3E}">
        <p14:creationId xmlns:p14="http://schemas.microsoft.com/office/powerpoint/2010/main" val="145966445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最常用，</a:t>
            </a:r>
            <a:r>
              <a:rPr lang="en-US" altLang="zh-TW" sz="3200" b="1" dirty="0">
                <a:latin typeface="微軟正黑體" panose="020B0604030504040204" pitchFamily="34" charset="-120"/>
                <a:ea typeface="微軟正黑體" panose="020B0604030504040204" pitchFamily="34" charset="-120"/>
              </a:rPr>
              <a:t>CNN</a:t>
            </a:r>
            <a:r>
              <a:rPr lang="zh-TW" altLang="en-US" sz="3200" b="1" dirty="0">
                <a:latin typeface="微軟正黑體" panose="020B0604030504040204" pitchFamily="34" charset="-120"/>
                <a:ea typeface="微軟正黑體" panose="020B0604030504040204" pitchFamily="34" charset="-120"/>
              </a:rPr>
              <a:t>中都用，值介於</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，無限大</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，本身及導數都為單調函數</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err="1">
                <a:solidFill>
                  <a:srgbClr val="00B0F0"/>
                </a:solidFill>
                <a:latin typeface="微軟正黑體" panose="020B0604030504040204" pitchFamily="34" charset="-120"/>
                <a:ea typeface="微軟正黑體" panose="020B0604030504040204" pitchFamily="34" charset="-120"/>
              </a:rPr>
              <a:t>ReLU</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6146" name="Picture 2" descr="https://miro.medium.com/max/700/1*XxxiA0jJvPrHEJHD4z893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42" y="2832785"/>
            <a:ext cx="8289716" cy="33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9550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371600" y="3200400"/>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Leaky </a:t>
            </a:r>
            <a:r>
              <a:rPr lang="en-US" altLang="zh-TW" sz="4000" b="1" dirty="0" err="1">
                <a:solidFill>
                  <a:srgbClr val="FFFF00"/>
                </a:solidFill>
                <a:latin typeface="微軟正黑體" panose="020B0604030504040204" pitchFamily="34" charset="-120"/>
                <a:ea typeface="微軟正黑體" panose="020B0604030504040204" pitchFamily="34" charset="-120"/>
              </a:rPr>
              <a:t>ReLU</a:t>
            </a:r>
            <a:endParaRPr lang="zh-TW" altLang="en-US" sz="4000" dirty="0">
              <a:solidFill>
                <a:srgbClr val="FFFF00"/>
              </a:solidFill>
            </a:endParaRPr>
          </a:p>
        </p:txBody>
      </p:sp>
    </p:spTree>
    <p:extLst>
      <p:ext uri="{BB962C8B-B14F-4D97-AF65-F5344CB8AC3E}">
        <p14:creationId xmlns:p14="http://schemas.microsoft.com/office/powerpoint/2010/main" val="1430511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讓負值有一些訓練上的意義</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Leaky </a:t>
            </a:r>
            <a:r>
              <a:rPr lang="en-US" altLang="zh-TW" sz="4800" b="1" dirty="0" err="1">
                <a:solidFill>
                  <a:srgbClr val="00B0F0"/>
                </a:solidFill>
                <a:latin typeface="微軟正黑體" panose="020B0604030504040204" pitchFamily="34" charset="-120"/>
                <a:ea typeface="微軟正黑體" panose="020B0604030504040204" pitchFamily="34" charset="-120"/>
              </a:rPr>
              <a:t>ReLU</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7170" name="Picture 2" descr="https://miro.medium.com/max/700/1*A_Bzn0CjUgOXtPCJKnKLq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55" y="2675277"/>
            <a:ext cx="8374345" cy="324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21656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2811121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針對整個網路</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90194399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使用別人設計的神經網路</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Pre-trained Models</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Transfer Learning(</a:t>
            </a:r>
            <a:r>
              <a:rPr lang="zh-TW" altLang="en-US" sz="3200" b="1" dirty="0">
                <a:latin typeface="微軟正黑體" panose="020B0604030504040204" pitchFamily="34" charset="-120"/>
                <a:ea typeface="微軟正黑體" panose="020B0604030504040204" pitchFamily="34" charset="-120"/>
              </a:rPr>
              <a:t>遷移學習</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Early </a:t>
            </a:r>
            <a:r>
              <a:rPr lang="en-US" altLang="zh-TW" sz="3200" b="1" dirty="0">
                <a:latin typeface="微軟正黑體" panose="020B0604030504040204" pitchFamily="34" charset="-120"/>
                <a:ea typeface="微軟正黑體" panose="020B0604030504040204" pitchFamily="34" charset="-120"/>
              </a:rPr>
              <a:t>Stopping</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針對整個網路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51740875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1430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使用別人設計的神經網路</a:t>
            </a:r>
            <a:endParaRPr lang="zh-TW" altLang="en-US" sz="4000" dirty="0">
              <a:solidFill>
                <a:srgbClr val="FFFF00"/>
              </a:solidFill>
            </a:endParaRPr>
          </a:p>
        </p:txBody>
      </p:sp>
    </p:spTree>
    <p:extLst>
      <p:ext uri="{BB962C8B-B14F-4D97-AF65-F5344CB8AC3E}">
        <p14:creationId xmlns:p14="http://schemas.microsoft.com/office/powerpoint/2010/main" val="1317103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381000"/>
            <a:ext cx="7315200" cy="990600"/>
          </a:xfrm>
          <a:prstGeom prst="rect">
            <a:avLst/>
          </a:prstGeom>
        </p:spPr>
        <p:txBody>
          <a:bodyPr tIns="91440" bIns="91440" anchor="b" anchorCtr="0">
            <a:noAutofit/>
          </a:bodyPr>
          <a:lstStyle/>
          <a:p>
            <a:pPr algn="ctr">
              <a:spcBef>
                <a:spcPct val="20000"/>
              </a:spcBef>
              <a:defRPr/>
            </a:pPr>
            <a:r>
              <a:rPr lang="zh-TW" altLang="en-US" sz="4800" b="1" dirty="0">
                <a:solidFill>
                  <a:srgbClr val="00B0F0"/>
                </a:solidFill>
                <a:latin typeface="微軟正黑體" pitchFamily="34" charset="-120"/>
                <a:ea typeface="微軟正黑體" pitchFamily="34" charset="-120"/>
              </a:rPr>
              <a:t>以</a:t>
            </a:r>
            <a:r>
              <a:rPr lang="en-US" altLang="zh-TW" sz="4800" b="1" dirty="0">
                <a:solidFill>
                  <a:srgbClr val="00B0F0"/>
                </a:solidFill>
                <a:latin typeface="微軟正黑體" pitchFamily="34" charset="-120"/>
                <a:ea typeface="微軟正黑體" pitchFamily="34" charset="-120"/>
              </a:rPr>
              <a:t>iPhone</a:t>
            </a:r>
            <a:r>
              <a:rPr lang="zh-TW" altLang="en-US" sz="4800" b="1" dirty="0">
                <a:solidFill>
                  <a:srgbClr val="00B0F0"/>
                </a:solidFill>
                <a:latin typeface="微軟正黑體" pitchFamily="34" charset="-120"/>
                <a:ea typeface="微軟正黑體" pitchFamily="34" charset="-120"/>
              </a:rPr>
              <a:t>解鎖為例</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1026" name="Picture 2" descr="mechine_learning_measure.002">
            <a:extLst>
              <a:ext uri="{FF2B5EF4-FFF2-40B4-BE49-F238E27FC236}">
                <a16:creationId xmlns:a16="http://schemas.microsoft.com/office/drawing/2014/main" id="{C8CBE4C1-5339-C81B-9207-1D10ABA64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35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61868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01675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設計神經網路是一個非常大的學問，需要有大量的知識、資源、時間</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各大公司及科學家，針對特定的問題，已設計出完美的神經網路，並已獲得商業應用的認證</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可以將這些網路用在自己的應用上</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常用</a:t>
            </a:r>
            <a:r>
              <a:rPr lang="en-US" altLang="zh-TW" sz="3200" b="1" i="0" dirty="0">
                <a:effectLst/>
                <a:latin typeface="微軟正黑體" panose="020B0604030504040204" pitchFamily="34" charset="-120"/>
                <a:ea typeface="微軟正黑體" panose="020B0604030504040204" pitchFamily="34" charset="-120"/>
              </a:rPr>
              <a:t>AI</a:t>
            </a:r>
            <a:r>
              <a:rPr lang="zh-TW" altLang="en-US" sz="3200" b="1" i="0" dirty="0">
                <a:effectLst/>
                <a:latin typeface="微軟正黑體" panose="020B0604030504040204" pitchFamily="34" charset="-120"/>
                <a:ea typeface="微軟正黑體" panose="020B0604030504040204" pitchFamily="34" charset="-120"/>
              </a:rPr>
              <a:t>框架都已經有這些網路可用</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可重頭訓練</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資料量夠</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，也可套用其參數</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資料量少</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微調</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可用訓練好的參數，也可自行訓練參數</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別人設計的網路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80343757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33400" y="228600"/>
            <a:ext cx="8346021" cy="6528508"/>
          </a:xfrm>
          <a:prstGeom prst="rect">
            <a:avLst/>
          </a:prstGeom>
        </p:spPr>
      </p:pic>
    </p:spTree>
    <p:extLst>
      <p:ext uri="{BB962C8B-B14F-4D97-AF65-F5344CB8AC3E}">
        <p14:creationId xmlns:p14="http://schemas.microsoft.com/office/powerpoint/2010/main" val="210879530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371600" y="381000"/>
            <a:ext cx="6641090" cy="6206186"/>
          </a:xfrm>
          <a:prstGeom prst="rect">
            <a:avLst/>
          </a:prstGeom>
        </p:spPr>
      </p:pic>
    </p:spTree>
    <p:extLst>
      <p:ext uri="{BB962C8B-B14F-4D97-AF65-F5344CB8AC3E}">
        <p14:creationId xmlns:p14="http://schemas.microsoft.com/office/powerpoint/2010/main" val="123882071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1430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預訓練模型</a:t>
            </a:r>
            <a:endParaRPr lang="zh-TW" altLang="en-US" sz="4000" dirty="0">
              <a:solidFill>
                <a:srgbClr val="FFFF00"/>
              </a:solidFill>
            </a:endParaRPr>
          </a:p>
        </p:txBody>
      </p:sp>
    </p:spTree>
    <p:extLst>
      <p:ext uri="{BB962C8B-B14F-4D97-AF65-F5344CB8AC3E}">
        <p14:creationId xmlns:p14="http://schemas.microsoft.com/office/powerpoint/2010/main" val="28605264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別人的網路，別人在大量資料上訓練好的參數，存在一個檔案中稱為模型可下載</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直接將這個網路架構、參數值當做自己應用的初始化值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將最後幾層換成自己的層</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類別不同</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再讓資料跑過這個新網路</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可以只讓自己的層參數更新，也可更新整個網路的參數</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分為</a:t>
            </a:r>
            <a:r>
              <a:rPr lang="en-US" altLang="zh-TW" sz="3200" b="1" dirty="0">
                <a:latin typeface="微軟正黑體" panose="020B0604030504040204" pitchFamily="34" charset="-120"/>
                <a:ea typeface="微軟正黑體" panose="020B0604030504040204" pitchFamily="34" charset="-120"/>
              </a:rPr>
              <a:t>From Scratch</a:t>
            </a:r>
            <a:r>
              <a:rPr lang="zh-TW" altLang="en-US" sz="3200" b="1" dirty="0">
                <a:latin typeface="微軟正黑體" panose="020B0604030504040204" pitchFamily="34" charset="-120"/>
                <a:ea typeface="微軟正黑體" panose="020B0604030504040204" pitchFamily="34" charset="-120"/>
              </a:rPr>
              <a:t>或</a:t>
            </a:r>
            <a:r>
              <a:rPr lang="en-US" altLang="zh-TW" sz="3200" b="1" dirty="0">
                <a:latin typeface="微軟正黑體" panose="020B0604030504040204" pitchFamily="34" charset="-120"/>
                <a:ea typeface="微軟正黑體" panose="020B0604030504040204" pitchFamily="34" charset="-120"/>
              </a:rPr>
              <a:t>Fine-tune</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83476473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9218" name="Picture 2">
            <a:extLst>
              <a:ext uri="{FF2B5EF4-FFF2-40B4-BE49-F238E27FC236}">
                <a16:creationId xmlns:a16="http://schemas.microsoft.com/office/drawing/2014/main" id="{0C3D0130-54FF-7DC4-BBF0-F4061BA95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933380"/>
            <a:ext cx="8484179" cy="355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89604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減少訓練時間</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減少</a:t>
            </a:r>
            <a:r>
              <a:rPr lang="en-US" altLang="zh-TW" sz="3200" b="1" dirty="0">
                <a:latin typeface="微軟正黑體" panose="020B0604030504040204" pitchFamily="34" charset="-120"/>
                <a:ea typeface="微軟正黑體" panose="020B0604030504040204" pitchFamily="34" charset="-120"/>
              </a:rPr>
              <a:t>target domain</a:t>
            </a:r>
            <a:r>
              <a:rPr lang="zh-TW" altLang="en-US" sz="3200" b="1" dirty="0">
                <a:latin typeface="微軟正黑體" panose="020B0604030504040204" pitchFamily="34" charset="-120"/>
                <a:ea typeface="微軟正黑體" panose="020B0604030504040204" pitchFamily="34" charset="-120"/>
              </a:rPr>
              <a:t>所需資料數量</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預訓練模型的優點</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0242" name="Picture 2">
            <a:extLst>
              <a:ext uri="{FF2B5EF4-FFF2-40B4-BE49-F238E27FC236}">
                <a16:creationId xmlns:a16="http://schemas.microsoft.com/office/drawing/2014/main" id="{F023FED0-BD63-61AC-300D-221047E84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971800"/>
            <a:ext cx="4981575" cy="357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3863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514350" indent="-5143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若使用非常見網路架構，而必須自己</a:t>
            </a:r>
            <a:r>
              <a:rPr lang="en-US" altLang="zh-TW" sz="3200" b="1" dirty="0">
                <a:latin typeface="微軟正黑體" panose="020B0604030504040204" pitchFamily="34" charset="-120"/>
                <a:ea typeface="微軟正黑體" panose="020B0604030504040204" pitchFamily="34" charset="-120"/>
              </a:rPr>
              <a:t>pre-training</a:t>
            </a:r>
          </a:p>
          <a:p>
            <a:pPr marL="514350" indent="-5143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pre-training+fine-tune</a:t>
            </a:r>
            <a:r>
              <a:rPr lang="zh-TW" altLang="en-US" sz="3200" b="1" dirty="0">
                <a:latin typeface="微軟正黑體" panose="020B0604030504040204" pitchFamily="34" charset="-120"/>
                <a:ea typeface="微軟正黑體" panose="020B0604030504040204" pitchFamily="34" charset="-120"/>
              </a:rPr>
              <a:t>時間大於</a:t>
            </a:r>
            <a:r>
              <a:rPr lang="en-US" altLang="zh-TW" sz="3200" b="1" dirty="0">
                <a:latin typeface="微軟正黑體" panose="020B0604030504040204" pitchFamily="34" charset="-120"/>
                <a:ea typeface="微軟正黑體" panose="020B0604030504040204" pitchFamily="34" charset="-120"/>
              </a:rPr>
              <a:t>train from scratch</a:t>
            </a:r>
          </a:p>
          <a:p>
            <a:pPr marL="514350" indent="-5143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使用</a:t>
            </a: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的模型表現相比</a:t>
            </a:r>
            <a:r>
              <a:rPr lang="en-US" altLang="zh-TW" sz="3200" b="1" dirty="0">
                <a:latin typeface="微軟正黑體" panose="020B0604030504040204" pitchFamily="34" charset="-120"/>
                <a:ea typeface="微軟正黑體" panose="020B0604030504040204" pitchFamily="34" charset="-120"/>
              </a:rPr>
              <a:t>train from scratch</a:t>
            </a:r>
            <a:r>
              <a:rPr lang="zh-TW" altLang="en-US" sz="3200" b="1" dirty="0">
                <a:latin typeface="微軟正黑體" panose="020B0604030504040204" pitchFamily="34" charset="-120"/>
                <a:ea typeface="微軟正黑體" panose="020B0604030504040204" pitchFamily="34" charset="-120"/>
              </a:rPr>
              <a:t>沒有明顯優勢</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預訓練模型的缺點</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78278580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514350" indent="-5143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Train from scratch</a:t>
            </a:r>
            <a:r>
              <a:rPr lang="zh-TW" altLang="en-US" sz="3200" b="1" dirty="0">
                <a:latin typeface="微軟正黑體" panose="020B0604030504040204" pitchFamily="34" charset="-120"/>
                <a:ea typeface="微軟正黑體" panose="020B0604030504040204" pitchFamily="34" charset="-120"/>
              </a:rPr>
              <a:t>並不會比較差</a:t>
            </a:r>
            <a:endParaRPr lang="en-US" altLang="zh-TW" sz="3200" b="1" dirty="0">
              <a:latin typeface="微軟正黑體" panose="020B0604030504040204" pitchFamily="34" charset="-120"/>
              <a:ea typeface="微軟正黑體" panose="020B0604030504040204" pitchFamily="34" charset="-120"/>
            </a:endParaRPr>
          </a:p>
          <a:p>
            <a:pPr marL="514350" indent="-5143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可以使模型提早收斂</a:t>
            </a:r>
            <a:endParaRPr lang="en-US" altLang="zh-TW" sz="3200" b="1" dirty="0">
              <a:latin typeface="微軟正黑體" panose="020B0604030504040204" pitchFamily="34" charset="-120"/>
              <a:ea typeface="微軟正黑體" panose="020B0604030504040204" pitchFamily="34" charset="-120"/>
            </a:endParaRPr>
          </a:p>
          <a:p>
            <a:pPr marL="514350" indent="-5143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不見得會減緩</a:t>
            </a:r>
            <a:r>
              <a:rPr lang="en-US" altLang="zh-TW" sz="3200" b="1" dirty="0">
                <a:latin typeface="微軟正黑體" panose="020B0604030504040204" pitchFamily="34" charset="-120"/>
                <a:ea typeface="微軟正黑體" panose="020B0604030504040204" pitchFamily="34" charset="-120"/>
              </a:rPr>
              <a:t>over-fitting (</a:t>
            </a:r>
            <a:r>
              <a:rPr lang="zh-TW" altLang="en-US" sz="3200" b="1" dirty="0">
                <a:latin typeface="微軟正黑體" panose="020B0604030504040204" pitchFamily="34" charset="-120"/>
                <a:ea typeface="微軟正黑體" panose="020B0604030504040204" pitchFamily="34" charset="-120"/>
              </a:rPr>
              <a:t>除非</a:t>
            </a:r>
            <a:r>
              <a:rPr lang="en-US" altLang="zh-TW" sz="3200" b="1" dirty="0">
                <a:latin typeface="微軟正黑體" panose="020B0604030504040204" pitchFamily="34" charset="-120"/>
                <a:ea typeface="微軟正黑體" panose="020B0604030504040204" pitchFamily="34" charset="-120"/>
              </a:rPr>
              <a:t>dataset</a:t>
            </a:r>
            <a:r>
              <a:rPr lang="zh-TW" altLang="en-US" sz="3200" b="1" dirty="0">
                <a:latin typeface="微軟正黑體" panose="020B0604030504040204" pitchFamily="34" charset="-120"/>
                <a:ea typeface="微軟正黑體" panose="020B0604030504040204" pitchFamily="34" charset="-120"/>
              </a:rPr>
              <a:t>很小</a:t>
            </a:r>
            <a:r>
              <a:rPr lang="en-US" altLang="zh-TW" sz="3200" b="1" dirty="0">
                <a:latin typeface="微軟正黑體" panose="020B0604030504040204" pitchFamily="34" charset="-120"/>
                <a:ea typeface="微軟正黑體" panose="020B0604030504040204" pitchFamily="34" charset="-120"/>
              </a:rPr>
              <a:t>)</a:t>
            </a:r>
          </a:p>
          <a:p>
            <a:pPr marL="514350" indent="-5143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Pre-</a:t>
            </a:r>
            <a:r>
              <a:rPr lang="en-US" altLang="zh-TW" sz="3200" b="1" dirty="0" err="1">
                <a:latin typeface="微軟正黑體" panose="020B0604030504040204" pitchFamily="34" charset="-120"/>
                <a:ea typeface="微軟正黑體" panose="020B0604030504040204" pitchFamily="34" charset="-120"/>
              </a:rPr>
              <a:t>taining</a:t>
            </a:r>
            <a:r>
              <a:rPr lang="zh-TW" altLang="en-US" sz="3200" b="1" dirty="0">
                <a:latin typeface="微軟正黑體" panose="020B0604030504040204" pitchFamily="34" charset="-120"/>
                <a:ea typeface="微軟正黑體" panose="020B0604030504040204" pitchFamily="34" charset="-120"/>
              </a:rPr>
              <a:t>對同質性不高的任務幫助較小</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預訓練模型使用</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1266" name="Picture 2">
            <a:extLst>
              <a:ext uri="{FF2B5EF4-FFF2-40B4-BE49-F238E27FC236}">
                <a16:creationId xmlns:a16="http://schemas.microsoft.com/office/drawing/2014/main" id="{4B024EB1-C2D2-0F4A-1E1B-0D7C23F24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4038600"/>
            <a:ext cx="6134100" cy="2716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06949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1430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遷移學習</a:t>
            </a:r>
            <a:endParaRPr lang="zh-TW" altLang="en-US" sz="4000" dirty="0">
              <a:solidFill>
                <a:srgbClr val="FFFF00"/>
              </a:solidFill>
            </a:endParaRPr>
          </a:p>
        </p:txBody>
      </p:sp>
    </p:spTree>
    <p:extLst>
      <p:ext uri="{BB962C8B-B14F-4D97-AF65-F5344CB8AC3E}">
        <p14:creationId xmlns:p14="http://schemas.microsoft.com/office/powerpoint/2010/main" val="2119133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990600" y="1828800"/>
            <a:ext cx="7620000" cy="2554545"/>
          </a:xfrm>
          <a:prstGeom prst="rect">
            <a:avLst/>
          </a:prstGeom>
          <a:noFill/>
        </p:spPr>
        <p:txBody>
          <a:bodyPr wrap="square" rtlCol="0">
            <a:spAutoFit/>
          </a:bodyPr>
          <a:lstStyle/>
          <a:p>
            <a:pPr marL="742950" indent="-742950">
              <a:buFont typeface="+mj-lt"/>
              <a:buAutoNum type="arabicPeriod"/>
            </a:pPr>
            <a:r>
              <a:rPr lang="en-US" altLang="zh-TW" sz="3200" b="1" dirty="0">
                <a:latin typeface="微軟正黑體" pitchFamily="34" charset="-120"/>
                <a:ea typeface="微軟正黑體" pitchFamily="34" charset="-120"/>
              </a:rPr>
              <a:t>Accuracy(TP+FN/Samples)</a:t>
            </a:r>
          </a:p>
          <a:p>
            <a:pPr marL="742950" indent="-742950">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盜刷偵測看了</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億筆交易記錄，真正盜刷資料筆數極少</a:t>
            </a:r>
            <a:endParaRPr lang="en-US" altLang="zh-TW" sz="3200" b="1" i="0" dirty="0">
              <a:effectLst/>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模型</a:t>
            </a:r>
            <a:r>
              <a:rPr lang="en-US" altLang="zh-TW" sz="3200" b="1" i="0" dirty="0">
                <a:effectLst/>
                <a:latin typeface="微軟正黑體" panose="020B0604030504040204" pitchFamily="34" charset="-120"/>
                <a:ea typeface="微軟正黑體" panose="020B0604030504040204" pitchFamily="34" charset="-120"/>
              </a:rPr>
              <a:t>Accuracy</a:t>
            </a:r>
            <a:r>
              <a:rPr lang="zh-TW" altLang="en-US" sz="3200" b="1" i="0" dirty="0">
                <a:effectLst/>
                <a:latin typeface="微軟正黑體" panose="020B0604030504040204" pitchFamily="34" charset="-120"/>
                <a:ea typeface="微軟正黑體" panose="020B0604030504040204" pitchFamily="34" charset="-120"/>
              </a:rPr>
              <a:t>達到</a:t>
            </a:r>
            <a:r>
              <a:rPr lang="en-US" altLang="zh-TW" sz="3200" b="1" i="0" dirty="0">
                <a:effectLst/>
                <a:latin typeface="微軟正黑體" panose="020B0604030504040204" pitchFamily="34" charset="-120"/>
                <a:ea typeface="微軟正黑體" panose="020B0604030504040204" pitchFamily="34" charset="-120"/>
              </a:rPr>
              <a:t>99.99%</a:t>
            </a:r>
            <a:r>
              <a:rPr lang="zh-TW" altLang="en-US" sz="3200" b="1" i="0" dirty="0">
                <a:effectLst/>
                <a:latin typeface="微軟正黑體" panose="020B0604030504040204" pitchFamily="34" charset="-120"/>
                <a:ea typeface="微軟正黑體" panose="020B0604030504040204" pitchFamily="34" charset="-120"/>
              </a:rPr>
              <a:t>以上</a:t>
            </a:r>
            <a:endParaRPr lang="en-US" altLang="zh-TW" sz="3200" b="1" i="0" dirty="0">
              <a:effectLst/>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通通預測非盜刷即可</a:t>
            </a:r>
            <a:endParaRPr lang="zh-TW" altLang="en-US"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14400" y="609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準確率</a:t>
            </a:r>
          </a:p>
        </p:txBody>
      </p:sp>
    </p:spTree>
    <p:extLst>
      <p:ext uri="{BB962C8B-B14F-4D97-AF65-F5344CB8AC3E}">
        <p14:creationId xmlns:p14="http://schemas.microsoft.com/office/powerpoint/2010/main" val="198594373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把一個源領域</a:t>
            </a:r>
            <a:r>
              <a:rPr lang="en-US" altLang="zh-TW" sz="3200" b="1" dirty="0">
                <a:latin typeface="微軟正黑體" panose="020B0604030504040204" pitchFamily="34" charset="-120"/>
                <a:ea typeface="微軟正黑體" panose="020B0604030504040204" pitchFamily="34" charset="-120"/>
              </a:rPr>
              <a:t>(Source domain)</a:t>
            </a:r>
            <a:r>
              <a:rPr lang="zh-TW" altLang="en-US" sz="3200" b="1" dirty="0">
                <a:latin typeface="微軟正黑體" panose="020B0604030504040204" pitchFamily="34" charset="-120"/>
                <a:ea typeface="微軟正黑體" panose="020B0604030504040204" pitchFamily="34" charset="-120"/>
              </a:rPr>
              <a:t>已經訓練好的知識轉移到另一個目標領域</a:t>
            </a:r>
            <a:r>
              <a:rPr lang="en-US" altLang="zh-TW" sz="3200" b="1" dirty="0">
                <a:latin typeface="微軟正黑體" panose="020B0604030504040204" pitchFamily="34" charset="-120"/>
                <a:ea typeface="微軟正黑體" panose="020B0604030504040204" pitchFamily="34" charset="-120"/>
              </a:rPr>
              <a:t>(Target domain)</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辦認貓狗等模型，遷移到識別癌細胞影像</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源領域的訓練資料充足，且有標記，但目標領域的資料量小或是不易做標記，並與目標領域訓練資料有高度相關</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解決領域目標樣本不足的問題</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遷移學習</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22909352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遷移學習</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3"/>
          <a:stretch>
            <a:fillRect/>
          </a:stretch>
        </p:blipFill>
        <p:spPr>
          <a:xfrm>
            <a:off x="457200" y="1600200"/>
            <a:ext cx="8382000" cy="4247995"/>
          </a:xfrm>
          <a:prstGeom prst="rect">
            <a:avLst/>
          </a:prstGeom>
        </p:spPr>
      </p:pic>
    </p:spTree>
    <p:extLst>
      <p:ext uri="{BB962C8B-B14F-4D97-AF65-F5344CB8AC3E}">
        <p14:creationId xmlns:p14="http://schemas.microsoft.com/office/powerpoint/2010/main" val="87356911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所有影像都源自人眼</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相機</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拍到這個世界的事物</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全世界的事物都有一些最小的影像單位所組成</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像素</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像素再組成基本特徵</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線、邊、角</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，再變成更抽象的特徵</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深層神經網路越前面的層越能抽取特徵</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所有類別影像深層網路的前幾層的特徵都一樣，只是最後組成的東西不一樣</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以影像辨識為例</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9587263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以影像辨識為例</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8194" name="Picture 2" descr="eature extraction with a CNN framework. Training samples are extrac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854964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67723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遊戲：如棋類</a:t>
            </a:r>
            <a:r>
              <a:rPr lang="en-US" altLang="zh-TW" sz="3200" b="1" dirty="0">
                <a:latin typeface="微軟正黑體" panose="020B0604030504040204" pitchFamily="34" charset="-120"/>
                <a:ea typeface="微軟正黑體" panose="020B0604030504040204" pitchFamily="34" charset="-120"/>
              </a:rPr>
              <a:t>(</a:t>
            </a:r>
            <a:r>
              <a:rPr lang="en-US" altLang="zh-TW" sz="3200" b="1" dirty="0" err="1">
                <a:latin typeface="微軟正黑體" panose="020B0604030504040204" pitchFamily="34" charset="-120"/>
                <a:ea typeface="微軟正黑體" panose="020B0604030504040204" pitchFamily="34" charset="-120"/>
              </a:rPr>
              <a:t>AlphaGo</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影像辨識：使用</a:t>
            </a:r>
            <a:r>
              <a:rPr lang="en-US" altLang="zh-TW" sz="3200" b="1" dirty="0" err="1">
                <a:latin typeface="微軟正黑體" panose="020B0604030504040204" pitchFamily="34" charset="-120"/>
                <a:ea typeface="微軟正黑體" panose="020B0604030504040204" pitchFamily="34" charset="-120"/>
              </a:rPr>
              <a:t>ImageNet</a:t>
            </a:r>
            <a:r>
              <a:rPr lang="zh-TW" altLang="en-US" sz="3200" b="1" dirty="0">
                <a:latin typeface="微軟正黑體" panose="020B0604030504040204" pitchFamily="34" charset="-120"/>
                <a:ea typeface="微軟正黑體" panose="020B0604030504040204" pitchFamily="34" charset="-120"/>
              </a:rPr>
              <a:t>的模型</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零樣本學習：無樣本可學時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少樣本學習：樣本數極少時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自然語言處理：如預訓練語言模型的微調</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常用場景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16303264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143000" y="3200400"/>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Early Stopping</a:t>
            </a:r>
            <a:endParaRPr lang="zh-TW" altLang="en-US" sz="4000" dirty="0">
              <a:solidFill>
                <a:srgbClr val="FFFF00"/>
              </a:solidFill>
            </a:endParaRPr>
          </a:p>
        </p:txBody>
      </p:sp>
    </p:spTree>
    <p:extLst>
      <p:ext uri="{BB962C8B-B14F-4D97-AF65-F5344CB8AC3E}">
        <p14:creationId xmlns:p14="http://schemas.microsoft.com/office/powerpoint/2010/main" val="85312063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016758"/>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Callbacks </a:t>
            </a:r>
            <a:r>
              <a:rPr lang="zh-TW" altLang="en-US" sz="3200" b="1" dirty="0">
                <a:latin typeface="微軟正黑體" panose="020B0604030504040204" pitchFamily="34" charset="-120"/>
                <a:ea typeface="微軟正黑體" panose="020B0604030504040204" pitchFamily="34" charset="-120"/>
              </a:rPr>
              <a:t>可用來指定在 </a:t>
            </a:r>
            <a:r>
              <a:rPr lang="en-US" altLang="zh-TW" sz="3200" b="1" dirty="0">
                <a:latin typeface="微軟正黑體" panose="020B0604030504040204" pitchFamily="34" charset="-120"/>
                <a:ea typeface="微軟正黑體" panose="020B0604030504040204" pitchFamily="34" charset="-120"/>
              </a:rPr>
              <a:t>train/predict/test </a:t>
            </a:r>
            <a:r>
              <a:rPr lang="zh-TW" altLang="en-US" sz="3200" b="1" dirty="0">
                <a:latin typeface="微軟正黑體" panose="020B0604030504040204" pitchFamily="34" charset="-120"/>
                <a:ea typeface="微軟正黑體" panose="020B0604030504040204" pitchFamily="34" charset="-120"/>
              </a:rPr>
              <a:t>的 </a:t>
            </a:r>
            <a:r>
              <a:rPr lang="en-US" altLang="zh-TW" sz="3200" b="1" dirty="0">
                <a:latin typeface="微軟正黑體" panose="020B0604030504040204" pitchFamily="34" charset="-120"/>
                <a:ea typeface="微軟正黑體" panose="020B0604030504040204" pitchFamily="34" charset="-120"/>
              </a:rPr>
              <a:t>epoch </a:t>
            </a:r>
            <a:r>
              <a:rPr lang="zh-TW" altLang="en-US" sz="3200" b="1" dirty="0">
                <a:latin typeface="微軟正黑體" panose="020B0604030504040204" pitchFamily="34" charset="-120"/>
                <a:ea typeface="微軟正黑體" panose="020B0604030504040204" pitchFamily="34" charset="-120"/>
              </a:rPr>
              <a:t>或 </a:t>
            </a:r>
            <a:r>
              <a:rPr lang="en-US" altLang="zh-TW" sz="3200" b="1" dirty="0">
                <a:latin typeface="微軟正黑體" panose="020B0604030504040204" pitchFamily="34" charset="-120"/>
                <a:ea typeface="微軟正黑體" panose="020B0604030504040204" pitchFamily="34" charset="-120"/>
              </a:rPr>
              <a:t>batch </a:t>
            </a:r>
            <a:r>
              <a:rPr lang="zh-TW" altLang="en-US" sz="3200" b="1" dirty="0">
                <a:latin typeface="微軟正黑體" panose="020B0604030504040204" pitchFamily="34" charset="-120"/>
                <a:ea typeface="微軟正黑體" panose="020B0604030504040204" pitchFamily="34" charset="-120"/>
              </a:rPr>
              <a:t>的前後進行如存檔等操作</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EarlyStopping</a:t>
            </a:r>
            <a:r>
              <a:rPr lang="en-US" altLang="zh-TW" sz="3200" b="1" dirty="0">
                <a:latin typeface="微軟正黑體" panose="020B0604030504040204" pitchFamily="34" charset="-120"/>
                <a:ea typeface="微軟正黑體" panose="020B0604030504040204" pitchFamily="34" charset="-120"/>
              </a:rPr>
              <a:t> </a:t>
            </a:r>
            <a:r>
              <a:rPr lang="zh-TW" altLang="en-US" sz="3200" b="1" dirty="0">
                <a:latin typeface="微軟正黑體" panose="020B0604030504040204" pitchFamily="34" charset="-120"/>
                <a:ea typeface="微軟正黑體" panose="020B0604030504040204" pitchFamily="34" charset="-120"/>
              </a:rPr>
              <a:t>顧名思義就是提前中止訓練，執行</a:t>
            </a:r>
            <a:r>
              <a:rPr lang="en-US" altLang="zh-TW" sz="3200" b="1" dirty="0">
                <a:latin typeface="微軟正黑體" panose="020B0604030504040204" pitchFamily="34" charset="-120"/>
                <a:ea typeface="微軟正黑體" panose="020B0604030504040204" pitchFamily="34" charset="-120"/>
              </a:rPr>
              <a:t>Callbacks</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出現 </a:t>
            </a:r>
            <a:r>
              <a:rPr lang="en-US" altLang="zh-TW" sz="3200" b="1" dirty="0">
                <a:latin typeface="微軟正黑體" panose="020B0604030504040204" pitchFamily="34" charset="-120"/>
                <a:ea typeface="微軟正黑體" panose="020B0604030504040204" pitchFamily="34" charset="-120"/>
              </a:rPr>
              <a:t>Overfitting </a:t>
            </a:r>
            <a:r>
              <a:rPr lang="zh-TW" altLang="en-US" sz="3200" b="1" dirty="0">
                <a:latin typeface="微軟正黑體" panose="020B0604030504040204" pitchFamily="34" charset="-120"/>
                <a:ea typeface="微軟正黑體" panose="020B0604030504040204" pitchFamily="34" charset="-120"/>
              </a:rPr>
              <a:t>的現象</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模型指標沒有明顯改進例如：</a:t>
            </a:r>
            <a:r>
              <a:rPr lang="en-US" altLang="zh-TW" sz="3200" b="1" dirty="0">
                <a:latin typeface="微軟正黑體" panose="020B0604030504040204" pitchFamily="34" charset="-120"/>
                <a:ea typeface="微軟正黑體" panose="020B0604030504040204" pitchFamily="34" charset="-120"/>
              </a:rPr>
              <a:t>loss </a:t>
            </a:r>
            <a:r>
              <a:rPr lang="zh-TW" altLang="en-US" sz="3200" b="1" dirty="0">
                <a:latin typeface="微軟正黑體" panose="020B0604030504040204" pitchFamily="34" charset="-120"/>
                <a:ea typeface="微軟正黑體" panose="020B0604030504040204" pitchFamily="34" charset="-120"/>
              </a:rPr>
              <a:t>不降、</a:t>
            </a:r>
            <a:r>
              <a:rPr lang="en-US" altLang="zh-TW" sz="3200" b="1" dirty="0">
                <a:latin typeface="微軟正黑體" panose="020B0604030504040204" pitchFamily="34" charset="-120"/>
                <a:ea typeface="微軟正黑體" panose="020B0604030504040204" pitchFamily="34" charset="-120"/>
              </a:rPr>
              <a:t>acc </a:t>
            </a:r>
            <a:r>
              <a:rPr lang="zh-TW" altLang="en-US" sz="3200" b="1" dirty="0">
                <a:latin typeface="微軟正黑體" panose="020B0604030504040204" pitchFamily="34" charset="-120"/>
                <a:ea typeface="微軟正黑體" panose="020B0604030504040204" pitchFamily="34" charset="-120"/>
              </a:rPr>
              <a:t>不升</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模型收斂不了或收斂過慢</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Early Stopping</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46534403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Early Stopping</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8194" name="Picture 2" descr="Early Stopping">
            <a:extLst>
              <a:ext uri="{FF2B5EF4-FFF2-40B4-BE49-F238E27FC236}">
                <a16:creationId xmlns:a16="http://schemas.microsoft.com/office/drawing/2014/main" id="{850789B1-FEF9-F4A8-7F06-38458438F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1199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938992"/>
          </a:xfrm>
          <a:prstGeom prst="rect">
            <a:avLst/>
          </a:prstGeom>
          <a:noFill/>
        </p:spPr>
        <p:txBody>
          <a:bodyPr wrap="square" rtlCol="0">
            <a:spAutoFit/>
          </a:bodyPr>
          <a:lstStyle/>
          <a:p>
            <a:pPr marL="628650" indent="-628650">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hlinkClick r:id="rId3"/>
              </a:rPr>
              <a:t>https://medium.com/ai-blog-tw/deep-learning-%E4%BD%BF%E7%94%A8pre-training%E7%9A%84%E6%96%B9%E6%B3%95%E8%88%87%E6%99%82%E6%A9%9F-b0ef14e777e9</a:t>
            </a:r>
            <a:endParaRPr lang="en-US" altLang="zh-TW" sz="20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20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hlinkClick r:id="rId4"/>
              </a:rPr>
              <a:t>https://cynthiachuang.github.io/EarlyStopping-Callback/</a:t>
            </a:r>
            <a:endParaRPr lang="en-US" altLang="zh-TW" sz="20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參考資料</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58506203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653210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990600" y="1828800"/>
            <a:ext cx="7620000" cy="2554545"/>
          </a:xfrm>
          <a:prstGeom prst="rect">
            <a:avLst/>
          </a:prstGeom>
          <a:noFill/>
        </p:spPr>
        <p:txBody>
          <a:bodyPr wrap="square" rtlCol="0">
            <a:spAutoFit/>
          </a:bodyPr>
          <a:lstStyle/>
          <a:p>
            <a:pPr marL="742950" indent="-742950">
              <a:buFont typeface="+mj-lt"/>
              <a:buAutoNum type="arabicPeriod"/>
            </a:pPr>
            <a:r>
              <a:rPr lang="en-US" altLang="zh-TW" sz="3200" b="1" dirty="0">
                <a:latin typeface="微軟正黑體" pitchFamily="34" charset="-120"/>
                <a:ea typeface="微軟正黑體" pitchFamily="34" charset="-120"/>
              </a:rPr>
              <a:t>Precision(TP/TP+FP)</a:t>
            </a:r>
          </a:p>
          <a:p>
            <a:pPr marL="742950" indent="-742950">
              <a:buFont typeface="+mj-lt"/>
              <a:buAutoNum type="arabicPeriod"/>
            </a:pPr>
            <a:r>
              <a:rPr lang="en-US" altLang="zh-TW" sz="3200" b="1" dirty="0">
                <a:latin typeface="微軟正黑體" pitchFamily="34" charset="-120"/>
                <a:ea typeface="微軟正黑體" pitchFamily="34" charset="-120"/>
              </a:rPr>
              <a:t>Recall(TP/TP+FN)</a:t>
            </a:r>
          </a:p>
          <a:p>
            <a:pPr marL="742950" indent="-742950">
              <a:buFont typeface="+mj-lt"/>
              <a:buAutoNum type="arabicPeriod"/>
            </a:pPr>
            <a:r>
              <a:rPr lang="en-US" altLang="zh-TW" sz="3200" b="1" dirty="0">
                <a:latin typeface="微軟正黑體" pitchFamily="34" charset="-120"/>
                <a:ea typeface="微軟正黑體" pitchFamily="34" charset="-120"/>
              </a:rPr>
              <a:t>iPhone</a:t>
            </a:r>
            <a:r>
              <a:rPr lang="zh-TW" altLang="en-US" sz="3200" b="1" dirty="0">
                <a:latin typeface="微軟正黑體" panose="020B0604030504040204" pitchFamily="34" charset="-120"/>
                <a:ea typeface="微軟正黑體" panose="020B0604030504040204" pitchFamily="34" charset="-120"/>
              </a:rPr>
              <a:t>解鎖</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我開</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我開</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他開</a:t>
            </a:r>
            <a:r>
              <a:rPr lang="en-US" altLang="zh-TW"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latin typeface="微軟正黑體" panose="020B0604030504040204" pitchFamily="34" charset="-120"/>
                <a:ea typeface="微軟正黑體" panose="020B0604030504040204" pitchFamily="34" charset="-120"/>
                <a:sym typeface="Wingdings" panose="05000000000000000000" pitchFamily="2" charset="2"/>
              </a:rPr>
              <a:t>重要</a:t>
            </a:r>
            <a:endParaRPr lang="en-US" altLang="zh-TW" sz="3200" b="1" dirty="0">
              <a:latin typeface="微軟正黑體" panose="020B0604030504040204" pitchFamily="34" charset="-120"/>
              <a:ea typeface="微軟正黑體" panose="020B0604030504040204" pitchFamily="34" charset="-120"/>
              <a:sym typeface="Wingdings" panose="05000000000000000000" pitchFamily="2" charset="2"/>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我開</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我開</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我不開</a:t>
            </a:r>
            <a:r>
              <a:rPr lang="en-US" altLang="zh-TW"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latin typeface="微軟正黑體" panose="020B0604030504040204" pitchFamily="34" charset="-120"/>
                <a:ea typeface="微軟正黑體" panose="020B0604030504040204" pitchFamily="34" charset="-120"/>
                <a:sym typeface="Wingdings" panose="05000000000000000000" pitchFamily="2" charset="2"/>
              </a:rPr>
              <a:t>不重要</a:t>
            </a:r>
            <a:endParaRPr lang="zh-TW" altLang="en-US"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14400" y="6096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Precision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Recall</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842416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遊戲：如棋類</a:t>
            </a:r>
            <a:r>
              <a:rPr lang="en-US" altLang="zh-TW" sz="3200" b="1" dirty="0">
                <a:latin typeface="微軟正黑體" panose="020B0604030504040204" pitchFamily="34" charset="-120"/>
                <a:ea typeface="微軟正黑體" panose="020B0604030504040204" pitchFamily="34" charset="-120"/>
              </a:rPr>
              <a:t>(</a:t>
            </a:r>
            <a:r>
              <a:rPr lang="en-US" altLang="zh-TW" sz="3200" b="1" dirty="0" err="1">
                <a:latin typeface="微軟正黑體" panose="020B0604030504040204" pitchFamily="34" charset="-120"/>
                <a:ea typeface="微軟正黑體" panose="020B0604030504040204" pitchFamily="34" charset="-120"/>
              </a:rPr>
              <a:t>AlphaGo</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影像辨識：使用</a:t>
            </a:r>
            <a:r>
              <a:rPr lang="en-US" altLang="zh-TW" sz="3200" b="1" dirty="0" err="1">
                <a:latin typeface="微軟正黑體" panose="020B0604030504040204" pitchFamily="34" charset="-120"/>
                <a:ea typeface="微軟正黑體" panose="020B0604030504040204" pitchFamily="34" charset="-120"/>
              </a:rPr>
              <a:t>ImageNet</a:t>
            </a:r>
            <a:r>
              <a:rPr lang="zh-TW" altLang="en-US" sz="3200" b="1" dirty="0">
                <a:latin typeface="微軟正黑體" panose="020B0604030504040204" pitchFamily="34" charset="-120"/>
                <a:ea typeface="微軟正黑體" panose="020B0604030504040204" pitchFamily="34" charset="-120"/>
              </a:rPr>
              <a:t>的模型</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零樣本學習：無樣本可學時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少樣本學習：樣本數極少時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自然語言處理：如預訓練語言模型的微調</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常用場景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07848953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2" name="圖片 1"/>
          <p:cNvPicPr>
            <a:picLocks noChangeAspect="1"/>
          </p:cNvPicPr>
          <p:nvPr/>
        </p:nvPicPr>
        <p:blipFill>
          <a:blip r:embed="rId3"/>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179727678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更換最佳化方法</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學習率的調整</a:t>
            </a:r>
            <a:r>
              <a:rPr lang="en-US" altLang="zh-TW" sz="3200" b="1" dirty="0">
                <a:latin typeface="微軟正黑體" panose="020B0604030504040204" pitchFamily="34" charset="-120"/>
                <a:ea typeface="微軟正黑體" panose="020B0604030504040204" pitchFamily="34" charset="-120"/>
              </a:rPr>
              <a:t>(Decay</a:t>
            </a:r>
            <a:r>
              <a:rPr lang="zh-TW" altLang="en-US" sz="3200" b="1" dirty="0">
                <a:latin typeface="微軟正黑體" panose="020B0604030504040204" pitchFamily="34" charset="-120"/>
                <a:ea typeface="微軟正黑體" panose="020B0604030504040204" pitchFamily="34" charset="-120"/>
              </a:rPr>
              <a:t>，動態</a:t>
            </a:r>
            <a:r>
              <a:rPr lang="en-US" altLang="zh-TW" sz="3200" b="1" dirty="0">
                <a:latin typeface="微軟正黑體" panose="020B0604030504040204" pitchFamily="34" charset="-120"/>
                <a:ea typeface="微軟正黑體" panose="020B0604030504040204" pitchFamily="34" charset="-120"/>
              </a:rPr>
              <a:t>)</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常用最佳化方法</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10607553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a:solidFill>
                  <a:srgbClr val="FFFF00"/>
                </a:solidFill>
                <a:latin typeface="微軟正黑體" panose="020B0604030504040204" pitchFamily="34" charset="-120"/>
                <a:ea typeface="微軟正黑體" panose="020B0604030504040204" pitchFamily="34" charset="-120"/>
              </a:rPr>
              <a:t>更換最佳化方法</a:t>
            </a:r>
            <a:endParaRPr lang="zh-TW" altLang="en-US" sz="4000" dirty="0">
              <a:solidFill>
                <a:srgbClr val="FFFF00"/>
              </a:solidFill>
            </a:endParaRPr>
          </a:p>
        </p:txBody>
      </p:sp>
    </p:spTree>
    <p:extLst>
      <p:ext uri="{BB962C8B-B14F-4D97-AF65-F5344CB8AC3E}">
        <p14:creationId xmlns:p14="http://schemas.microsoft.com/office/powerpoint/2010/main" val="83759499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不同最佳化的效果不同，有些會讓梯度卡住，有些則會加快學習</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常用最佳化方法</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6" name="圖片 5"/>
          <p:cNvPicPr>
            <a:picLocks noChangeAspect="1"/>
          </p:cNvPicPr>
          <p:nvPr/>
        </p:nvPicPr>
        <p:blipFill>
          <a:blip r:embed="rId3"/>
          <a:stretch>
            <a:fillRect/>
          </a:stretch>
        </p:blipFill>
        <p:spPr>
          <a:xfrm>
            <a:off x="2362200" y="2601218"/>
            <a:ext cx="4385968" cy="4184572"/>
          </a:xfrm>
          <a:prstGeom prst="rect">
            <a:avLst/>
          </a:prstGeom>
        </p:spPr>
      </p:pic>
    </p:spTree>
    <p:extLst>
      <p:ext uri="{BB962C8B-B14F-4D97-AF65-F5344CB8AC3E}">
        <p14:creationId xmlns:p14="http://schemas.microsoft.com/office/powerpoint/2010/main" val="171893429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01675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梯度下降類</a:t>
            </a:r>
            <a:r>
              <a:rPr lang="en-US" altLang="zh-TW" sz="3200" b="1" dirty="0">
                <a:latin typeface="微軟正黑體" panose="020B0604030504040204" pitchFamily="34" charset="-120"/>
                <a:ea typeface="微軟正黑體" panose="020B0604030504040204" pitchFamily="34" charset="-120"/>
              </a:rPr>
              <a:t>(GD</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SGD</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MBGD</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NAG)</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Adam</a:t>
            </a: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Adadelta</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Adagrad</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SparseAdam</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Adamax</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ASGD</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LBFGS</a:t>
            </a: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RMSprop</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Rprop</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常用最佳化方法</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07225219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學習率會隨著批次來變動</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動態學習率</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026" name="Picture 2">
            <a:extLst>
              <a:ext uri="{FF2B5EF4-FFF2-40B4-BE49-F238E27FC236}">
                <a16:creationId xmlns:a16="http://schemas.microsoft.com/office/drawing/2014/main" id="{0D0537E4-7DEB-3CE3-17AB-B5BFD83F7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41666"/>
            <a:ext cx="5657850" cy="407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1411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r>
              <a:rPr lang="zh-TW" altLang="en-US" sz="3200" b="1" dirty="0">
                <a:latin typeface="Microsoft JhengHei" charset="-120"/>
                <a:ea typeface="Microsoft JhengHei" charset="-120"/>
                <a:cs typeface="Microsoft JhengHei" charset="-120"/>
              </a:rPr>
              <a:t>若 </a:t>
            </a:r>
            <a:r>
              <a:rPr lang="en-US" altLang="zh-TW" sz="3200" b="1" dirty="0" err="1">
                <a:latin typeface="Microsoft JhengHei" charset="-120"/>
                <a:ea typeface="Microsoft JhengHei" charset="-120"/>
                <a:cs typeface="Microsoft JhengHei" charset="-120"/>
              </a:rPr>
              <a:t>η</a:t>
            </a:r>
            <a:r>
              <a:rPr lang="en-US" altLang="zh-TW" sz="3200" b="1" dirty="0">
                <a:latin typeface="Microsoft JhengHei" charset="-120"/>
                <a:ea typeface="Microsoft JhengHei" charset="-120"/>
                <a:cs typeface="Microsoft JhengHei" charset="-120"/>
              </a:rPr>
              <a:t> ( </a:t>
            </a:r>
            <a:r>
              <a:rPr lang="zh-TW" altLang="en-US" sz="3200" b="1" dirty="0">
                <a:latin typeface="Microsoft JhengHei" charset="-120"/>
                <a:ea typeface="Microsoft JhengHei" charset="-120"/>
                <a:cs typeface="Microsoft JhengHei" charset="-120"/>
              </a:rPr>
              <a:t>學習率 </a:t>
            </a:r>
            <a:r>
              <a:rPr lang="en-US" altLang="zh-TW" sz="3200" b="1" dirty="0">
                <a:latin typeface="Microsoft JhengHei" charset="-120"/>
                <a:ea typeface="Microsoft JhengHei" charset="-120"/>
                <a:cs typeface="Microsoft JhengHei" charset="-120"/>
              </a:rPr>
              <a:t>)</a:t>
            </a:r>
            <a:r>
              <a:rPr lang="zh-TW" altLang="en-US" sz="3200" b="1" dirty="0">
                <a:latin typeface="Microsoft JhengHei" charset="-120"/>
                <a:ea typeface="Microsoft JhengHei" charset="-120"/>
                <a:cs typeface="Microsoft JhengHei" charset="-120"/>
              </a:rPr>
              <a:t>固定時，太大太小都可能讓我們在優化的過程中遇到困難，最好的方式就是讓 </a:t>
            </a:r>
            <a:r>
              <a:rPr lang="en-US" altLang="zh-TW" sz="3200" b="1" dirty="0" err="1">
                <a:latin typeface="Microsoft JhengHei" charset="-120"/>
                <a:ea typeface="Microsoft JhengHei" charset="-120"/>
                <a:cs typeface="Microsoft JhengHei" charset="-120"/>
              </a:rPr>
              <a:t>η</a:t>
            </a:r>
            <a:r>
              <a:rPr lang="en-US" altLang="zh-TW" sz="3200" b="1" dirty="0">
                <a:latin typeface="Microsoft JhengHei" charset="-120"/>
                <a:ea typeface="Microsoft JhengHei" charset="-120"/>
                <a:cs typeface="Microsoft JhengHei" charset="-120"/>
              </a:rPr>
              <a:t> </a:t>
            </a:r>
            <a:r>
              <a:rPr lang="zh-TW" altLang="en-US" sz="3200" b="1" dirty="0">
                <a:latin typeface="Microsoft JhengHei" charset="-120"/>
                <a:ea typeface="Microsoft JhengHei" charset="-120"/>
                <a:cs typeface="Microsoft JhengHei" charset="-120"/>
              </a:rPr>
              <a:t>隨著優化的過程逐漸地減少</a:t>
            </a:r>
            <a:br>
              <a:rPr lang="mr-IN" altLang="zh-TW" sz="3200" b="1" dirty="0">
                <a:latin typeface="Microsoft JhengHei" charset="-120"/>
                <a:ea typeface="Microsoft JhengHei" charset="-120"/>
                <a:cs typeface="Microsoft JhengHei" charset="-120"/>
              </a:rPr>
            </a:br>
            <a:endParaRPr lang="en-US" altLang="zh-TW" sz="3200" b="1" dirty="0">
              <a:latin typeface="Microsoft JhengHei" charset="-120"/>
              <a:ea typeface="Microsoft JhengHei" charset="-120"/>
              <a:cs typeface="Microsoft JhengHei"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梯度下降類</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7" name="圖片 6"/>
          <p:cNvPicPr>
            <a:picLocks noChangeAspect="1"/>
          </p:cNvPicPr>
          <p:nvPr/>
        </p:nvPicPr>
        <p:blipFill>
          <a:blip r:embed="rId3"/>
          <a:stretch>
            <a:fillRect/>
          </a:stretch>
        </p:blipFill>
        <p:spPr>
          <a:xfrm>
            <a:off x="480060" y="3586103"/>
            <a:ext cx="4724400" cy="829475"/>
          </a:xfrm>
          <a:prstGeom prst="rect">
            <a:avLst/>
          </a:prstGeom>
        </p:spPr>
      </p:pic>
      <p:pic>
        <p:nvPicPr>
          <p:cNvPr id="8" name="圖片 7"/>
          <p:cNvPicPr>
            <a:picLocks noChangeAspect="1"/>
          </p:cNvPicPr>
          <p:nvPr/>
        </p:nvPicPr>
        <p:blipFill>
          <a:blip r:embed="rId4"/>
          <a:stretch>
            <a:fillRect/>
          </a:stretch>
        </p:blipFill>
        <p:spPr>
          <a:xfrm>
            <a:off x="415489" y="4784396"/>
            <a:ext cx="3479800" cy="1016000"/>
          </a:xfrm>
          <a:prstGeom prst="rect">
            <a:avLst/>
          </a:prstGeom>
        </p:spPr>
      </p:pic>
    </p:spTree>
    <p:extLst>
      <p:ext uri="{BB962C8B-B14F-4D97-AF65-F5344CB8AC3E}">
        <p14:creationId xmlns:p14="http://schemas.microsoft.com/office/powerpoint/2010/main" val="4924057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56966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優點：容易計算、容易實作、易懂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缺點：卡在局部最小值、參數調整花時間、對硬體需求較高</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梯度下降</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3"/>
          <a:stretch>
            <a:fillRect/>
          </a:stretch>
        </p:blipFill>
        <p:spPr>
          <a:xfrm>
            <a:off x="2286000" y="4191000"/>
            <a:ext cx="4394200" cy="1244600"/>
          </a:xfrm>
          <a:prstGeom prst="rect">
            <a:avLst/>
          </a:prstGeom>
        </p:spPr>
      </p:pic>
    </p:spTree>
    <p:extLst>
      <p:ext uri="{BB962C8B-B14F-4D97-AF65-F5344CB8AC3E}">
        <p14:creationId xmlns:p14="http://schemas.microsoft.com/office/powerpoint/2010/main" val="30880845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一次更新一筆資料，更新參數，直到整個資料集結束</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優點：收歛快，資源少，可到下一個最小值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缺點：參數變異大，到達全局最小值時還會亂跑、需要調整學習率</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隨機梯度下降</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6" name="圖片 5"/>
          <p:cNvPicPr>
            <a:picLocks noChangeAspect="1"/>
          </p:cNvPicPr>
          <p:nvPr/>
        </p:nvPicPr>
        <p:blipFill>
          <a:blip r:embed="rId3"/>
          <a:stretch>
            <a:fillRect/>
          </a:stretch>
        </p:blipFill>
        <p:spPr>
          <a:xfrm>
            <a:off x="0" y="4923064"/>
            <a:ext cx="9144000" cy="902580"/>
          </a:xfrm>
          <a:prstGeom prst="rect">
            <a:avLst/>
          </a:prstGeom>
        </p:spPr>
      </p:pic>
    </p:spTree>
    <p:extLst>
      <p:ext uri="{BB962C8B-B14F-4D97-AF65-F5344CB8AC3E}">
        <p14:creationId xmlns:p14="http://schemas.microsoft.com/office/powerpoint/2010/main" val="253096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990600" y="1828800"/>
            <a:ext cx="7620000" cy="2554545"/>
          </a:xfrm>
          <a:prstGeom prst="rect">
            <a:avLst/>
          </a:prstGeom>
          <a:noFill/>
        </p:spPr>
        <p:txBody>
          <a:bodyPr wrap="square" rtlCol="0">
            <a:spAutoFit/>
          </a:bodyPr>
          <a:lstStyle/>
          <a:p>
            <a:pPr marL="742950" indent="-742950">
              <a:buFont typeface="+mj-lt"/>
              <a:buAutoNum type="arabicPeriod"/>
            </a:pPr>
            <a:r>
              <a:rPr lang="en-US" altLang="zh-TW" sz="3200" b="1" dirty="0">
                <a:latin typeface="微軟正黑體" pitchFamily="34" charset="-120"/>
                <a:ea typeface="微軟正黑體" pitchFamily="34" charset="-120"/>
              </a:rPr>
              <a:t>Precision(TP/TP+FP)</a:t>
            </a:r>
          </a:p>
          <a:p>
            <a:pPr marL="742950" indent="-742950">
              <a:buFont typeface="+mj-lt"/>
              <a:buAutoNum type="arabicPeriod"/>
            </a:pPr>
            <a:r>
              <a:rPr lang="en-US" altLang="zh-TW" sz="3200" b="1" dirty="0">
                <a:latin typeface="微軟正黑體" pitchFamily="34" charset="-120"/>
                <a:ea typeface="微軟正黑體" pitchFamily="34" charset="-120"/>
              </a:rPr>
              <a:t>Recall(TP/TP+FN)</a:t>
            </a:r>
          </a:p>
          <a:p>
            <a:pPr marL="742950" indent="-742950">
              <a:buFont typeface="+mj-lt"/>
              <a:buAutoNum type="arabicPeriod"/>
            </a:pPr>
            <a:r>
              <a:rPr lang="zh-TW" altLang="en-US" sz="3200" b="1" dirty="0">
                <a:latin typeface="微軟正黑體" pitchFamily="34" charset="-120"/>
                <a:ea typeface="微軟正黑體" pitchFamily="34" charset="-120"/>
              </a:rPr>
              <a:t>路上發傳單</a:t>
            </a:r>
            <a:endParaRPr lang="en-US" altLang="zh-TW" sz="3200" b="1" dirty="0">
              <a:latin typeface="微軟正黑體" pitchFamily="34" charset="-120"/>
              <a:ea typeface="微軟正黑體" pitchFamily="34" charset="-120"/>
            </a:endParaRPr>
          </a:p>
          <a:p>
            <a:pPr marL="742950" indent="-742950">
              <a:buFont typeface="+mj-lt"/>
              <a:buAutoNum type="arabicPeriod"/>
            </a:pPr>
            <a:r>
              <a:rPr lang="zh-TW" altLang="en-US" sz="3200" b="1" dirty="0">
                <a:latin typeface="微軟正黑體" pitchFamily="34" charset="-120"/>
                <a:ea typeface="微軟正黑體" pitchFamily="34" charset="-120"/>
              </a:rPr>
              <a:t>想發</a:t>
            </a:r>
            <a:r>
              <a:rPr lang="en-US" altLang="zh-TW" sz="3200" b="1" dirty="0">
                <a:latin typeface="微軟正黑體" pitchFamily="34" charset="-120"/>
                <a:ea typeface="微軟正黑體" pitchFamily="34" charset="-120"/>
              </a:rPr>
              <a:t>/(</a:t>
            </a:r>
            <a:r>
              <a:rPr lang="zh-TW" altLang="en-US" sz="3200" b="1" dirty="0">
                <a:latin typeface="微軟正黑體" panose="020B0604030504040204" pitchFamily="34" charset="-120"/>
                <a:ea typeface="微軟正黑體" panose="020B0604030504040204" pitchFamily="34" charset="-120"/>
              </a:rPr>
              <a:t>想發</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不想發</a:t>
            </a:r>
            <a:r>
              <a:rPr lang="en-US" altLang="zh-TW"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latin typeface="微軟正黑體" panose="020B0604030504040204" pitchFamily="34" charset="-120"/>
                <a:ea typeface="微軟正黑體" panose="020B0604030504040204" pitchFamily="34" charset="-120"/>
                <a:sym typeface="Wingdings" panose="05000000000000000000" pitchFamily="2" charset="2"/>
              </a:rPr>
              <a:t>不重要</a:t>
            </a:r>
            <a:endParaRPr lang="en-US" altLang="zh-TW" sz="3200" b="1" dirty="0">
              <a:latin typeface="微軟正黑體" panose="020B0604030504040204" pitchFamily="34" charset="-120"/>
              <a:ea typeface="微軟正黑體" panose="020B0604030504040204" pitchFamily="34" charset="-120"/>
              <a:sym typeface="Wingdings" panose="05000000000000000000" pitchFamily="2" charset="2"/>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想發</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想發</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想沒發</a:t>
            </a:r>
            <a:r>
              <a:rPr lang="en-US" altLang="zh-TW"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latin typeface="微軟正黑體" panose="020B0604030504040204" pitchFamily="34" charset="-120"/>
                <a:ea typeface="微軟正黑體" panose="020B0604030504040204" pitchFamily="34" charset="-120"/>
                <a:sym typeface="Wingdings" panose="05000000000000000000" pitchFamily="2" charset="2"/>
              </a:rPr>
              <a:t>重要</a:t>
            </a:r>
            <a:endParaRPr lang="zh-TW" altLang="en-US"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14400" y="6096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Precision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Recall</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5692005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一次更新一小批次，更新參數</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換下一不同小批次，再度更新，直到整個資料集結束</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優點：速度快、硬體需求中等</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小批次梯度下降</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3"/>
          <a:stretch>
            <a:fillRect/>
          </a:stretch>
        </p:blipFill>
        <p:spPr>
          <a:xfrm>
            <a:off x="38100" y="5410200"/>
            <a:ext cx="9144000" cy="568150"/>
          </a:xfrm>
          <a:prstGeom prst="rect">
            <a:avLst/>
          </a:prstGeom>
        </p:spPr>
      </p:pic>
    </p:spTree>
    <p:extLst>
      <p:ext uri="{BB962C8B-B14F-4D97-AF65-F5344CB8AC3E}">
        <p14:creationId xmlns:p14="http://schemas.microsoft.com/office/powerpoint/2010/main" val="72387031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569660"/>
          </a:xfrm>
          <a:prstGeom prst="rect">
            <a:avLst/>
          </a:prstGeom>
          <a:noFill/>
        </p:spPr>
        <p:txBody>
          <a:bodyPr wrap="square" rtlCol="0">
            <a:spAutoFit/>
          </a:bodyPr>
          <a:lstStyle/>
          <a:p>
            <a:r>
              <a:rPr lang="zh-TW" altLang="en-US" sz="3200" b="1" dirty="0"/>
              <a:t>彈性使用學習率，設為次數的反比</a:t>
            </a:r>
            <a:r>
              <a:rPr lang="en-US" altLang="zh-TW" sz="3200" b="1" dirty="0"/>
              <a:t>1/t</a:t>
            </a:r>
            <a:r>
              <a:rPr lang="zh-TW" altLang="en-US" sz="3200" b="1" dirty="0"/>
              <a:t>，但太簡單，因此設定為</a:t>
            </a:r>
            <a:endParaRPr lang="en-US" altLang="zh-TW" sz="3200" b="1" dirty="0"/>
          </a:p>
          <a:p>
            <a:endParaRPr lang="en-US" altLang="zh-TW" sz="3200" b="1" dirty="0"/>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err="1">
                <a:solidFill>
                  <a:srgbClr val="00B0F0"/>
                </a:solidFill>
                <a:latin typeface="微軟正黑體" panose="020B0604030504040204" pitchFamily="34" charset="-120"/>
                <a:ea typeface="微軟正黑體" panose="020B0604030504040204" pitchFamily="34" charset="-120"/>
              </a:rPr>
              <a:t>AdaGrad</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7" name="圖片 6"/>
          <p:cNvPicPr>
            <a:picLocks noChangeAspect="1"/>
          </p:cNvPicPr>
          <p:nvPr/>
        </p:nvPicPr>
        <p:blipFill>
          <a:blip r:embed="rId3"/>
          <a:stretch>
            <a:fillRect/>
          </a:stretch>
        </p:blipFill>
        <p:spPr>
          <a:xfrm>
            <a:off x="1371600" y="2905118"/>
            <a:ext cx="7025640" cy="1886515"/>
          </a:xfrm>
          <a:prstGeom prst="rect">
            <a:avLst/>
          </a:prstGeom>
        </p:spPr>
      </p:pic>
      <p:pic>
        <p:nvPicPr>
          <p:cNvPr id="8" name="圖片 7"/>
          <p:cNvPicPr>
            <a:picLocks noChangeAspect="1"/>
          </p:cNvPicPr>
          <p:nvPr/>
        </p:nvPicPr>
        <p:blipFill>
          <a:blip r:embed="rId4"/>
          <a:stretch>
            <a:fillRect/>
          </a:stretch>
        </p:blipFill>
        <p:spPr>
          <a:xfrm>
            <a:off x="1295400" y="5029200"/>
            <a:ext cx="6858000" cy="1592153"/>
          </a:xfrm>
          <a:prstGeom prst="rect">
            <a:avLst/>
          </a:prstGeom>
        </p:spPr>
      </p:pic>
    </p:spTree>
    <p:extLst>
      <p:ext uri="{BB962C8B-B14F-4D97-AF65-F5344CB8AC3E}">
        <p14:creationId xmlns:p14="http://schemas.microsoft.com/office/powerpoint/2010/main" val="1255595172"/>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569660"/>
          </a:xfrm>
          <a:prstGeom prst="rect">
            <a:avLst/>
          </a:prstGeom>
          <a:noFill/>
        </p:spPr>
        <p:txBody>
          <a:bodyPr wrap="square" rtlCol="0">
            <a:spAutoFit/>
          </a:bodyPr>
          <a:lstStyle/>
          <a:p>
            <a:r>
              <a:rPr lang="zh-TW" altLang="en-US" sz="3200" dirty="0"/>
              <a:t>實中常會碰到的 </a:t>
            </a:r>
            <a:r>
              <a:rPr lang="en-US" altLang="zh-TW" sz="3200" dirty="0"/>
              <a:t>Loss function </a:t>
            </a:r>
            <a:r>
              <a:rPr lang="zh-TW" altLang="en-US" sz="3200" dirty="0"/>
              <a:t>並非都是平穩、簡單的，甚至絕大多數我們遇到的 </a:t>
            </a:r>
            <a:r>
              <a:rPr lang="en-US" altLang="zh-TW" sz="3200" dirty="0"/>
              <a:t>Error surface </a:t>
            </a:r>
            <a:r>
              <a:rPr lang="zh-TW" altLang="en-US" sz="3200" dirty="0"/>
              <a:t>都非常複雜</a:t>
            </a:r>
            <a:endParaRPr lang="en-US" altLang="zh-TW" sz="3200" b="1" dirty="0"/>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err="1">
                <a:solidFill>
                  <a:srgbClr val="00B0F0"/>
                </a:solidFill>
                <a:latin typeface="微軟正黑體" panose="020B0604030504040204" pitchFamily="34" charset="-120"/>
                <a:ea typeface="微軟正黑體" panose="020B0604030504040204" pitchFamily="34" charset="-120"/>
              </a:rPr>
              <a:t>RMSProp</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6" name="文字方塊 5"/>
          <p:cNvSpPr txBox="1"/>
          <p:nvPr/>
        </p:nvSpPr>
        <p:spPr>
          <a:xfrm>
            <a:off x="4145280" y="5882640"/>
            <a:ext cx="184731" cy="369332"/>
          </a:xfrm>
          <a:prstGeom prst="rect">
            <a:avLst/>
          </a:prstGeom>
          <a:noFill/>
        </p:spPr>
        <p:txBody>
          <a:bodyPr wrap="none" rtlCol="0">
            <a:spAutoFit/>
          </a:bodyPr>
          <a:lstStyle/>
          <a:p>
            <a:endParaRPr kumimoji="1" lang="zh-TW" altLang="en-US" dirty="0"/>
          </a:p>
        </p:txBody>
      </p:sp>
      <p:pic>
        <p:nvPicPr>
          <p:cNvPr id="9" name="圖片 8"/>
          <p:cNvPicPr>
            <a:picLocks noChangeAspect="1"/>
          </p:cNvPicPr>
          <p:nvPr/>
        </p:nvPicPr>
        <p:blipFill>
          <a:blip r:embed="rId3"/>
          <a:stretch>
            <a:fillRect/>
          </a:stretch>
        </p:blipFill>
        <p:spPr>
          <a:xfrm>
            <a:off x="457200" y="3810000"/>
            <a:ext cx="8229600" cy="1656000"/>
          </a:xfrm>
          <a:prstGeom prst="rect">
            <a:avLst/>
          </a:prstGeom>
        </p:spPr>
      </p:pic>
    </p:spTree>
    <p:extLst>
      <p:ext uri="{BB962C8B-B14F-4D97-AF65-F5344CB8AC3E}">
        <p14:creationId xmlns:p14="http://schemas.microsoft.com/office/powerpoint/2010/main" val="11044371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dirty="0"/>
              <a:t>GD</a:t>
            </a:r>
            <a:r>
              <a:rPr lang="zh-TW" altLang="en-US" sz="3200" dirty="0"/>
              <a:t>易進入 </a:t>
            </a:r>
            <a:r>
              <a:rPr lang="en-US" altLang="zh-TW" sz="3200" dirty="0"/>
              <a:t>Local minimum , </a:t>
            </a:r>
            <a:r>
              <a:rPr lang="zh-TW" altLang="en-US" sz="3200" dirty="0"/>
              <a:t>雖然 </a:t>
            </a:r>
            <a:r>
              <a:rPr lang="en-US" altLang="zh-TW" sz="3200" dirty="0"/>
              <a:t>Local minimum </a:t>
            </a:r>
            <a:r>
              <a:rPr lang="zh-TW" altLang="en-US" sz="3200" dirty="0"/>
              <a:t>在複雜多維度的 </a:t>
            </a:r>
            <a:r>
              <a:rPr lang="en-US" altLang="zh-TW" sz="3200" dirty="0"/>
              <a:t>error space </a:t>
            </a:r>
            <a:r>
              <a:rPr lang="zh-TW" altLang="en-US" sz="3200" dirty="0"/>
              <a:t>中並不會這麼容易遇到，但 </a:t>
            </a:r>
            <a:r>
              <a:rPr lang="en-US" altLang="zh-TW" sz="3200" dirty="0"/>
              <a:t>Momentum</a:t>
            </a:r>
            <a:r>
              <a:rPr lang="zh-TW" altLang="en-US" sz="3200" dirty="0"/>
              <a:t>可解決</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以動量為主</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0242" name="Picture 2" descr="https://i.imgur.com/V5wDX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392401"/>
            <a:ext cx="5467350" cy="306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73858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dirty="0"/>
              <a:t>利用物理中的動量為因子</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以動量為主</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6" name="文字方塊 5"/>
          <p:cNvSpPr txBox="1"/>
          <p:nvPr/>
        </p:nvSpPr>
        <p:spPr>
          <a:xfrm>
            <a:off x="1141447" y="6464913"/>
            <a:ext cx="94844" cy="102875"/>
          </a:xfrm>
          <a:prstGeom prst="rect">
            <a:avLst/>
          </a:prstGeom>
          <a:noFill/>
        </p:spPr>
        <p:txBody>
          <a:bodyPr wrap="square" rtlCol="0">
            <a:spAutoFit/>
          </a:bodyPr>
          <a:lstStyle/>
          <a:p>
            <a:endParaRPr kumimoji="1" lang="zh-TW" altLang="en-US"/>
          </a:p>
        </p:txBody>
      </p:sp>
      <p:pic>
        <p:nvPicPr>
          <p:cNvPr id="3" name="圖片 2"/>
          <p:cNvPicPr>
            <a:picLocks noChangeAspect="1"/>
          </p:cNvPicPr>
          <p:nvPr/>
        </p:nvPicPr>
        <p:blipFill>
          <a:blip r:embed="rId3"/>
          <a:stretch>
            <a:fillRect/>
          </a:stretch>
        </p:blipFill>
        <p:spPr>
          <a:xfrm>
            <a:off x="304800" y="2209800"/>
            <a:ext cx="6096000" cy="1719714"/>
          </a:xfrm>
          <a:prstGeom prst="rect">
            <a:avLst/>
          </a:prstGeom>
        </p:spPr>
      </p:pic>
      <p:pic>
        <p:nvPicPr>
          <p:cNvPr id="11266" name="Picture 2" descr="https://i.imgur.com/pY7Zrk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4200" y="4015299"/>
            <a:ext cx="2512555" cy="278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89467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dirty="0"/>
              <a:t>Adaptive Moment Estimation ( Adam ) </a:t>
            </a:r>
            <a:r>
              <a:rPr lang="zh-TW" altLang="en-US" sz="3200" dirty="0"/>
              <a:t>其實就是加入了動量概念的 </a:t>
            </a:r>
            <a:r>
              <a:rPr lang="en-US" altLang="zh-TW" sz="3200" dirty="0" err="1"/>
              <a:t>RMSprop</a:t>
            </a:r>
            <a:r>
              <a:rPr lang="zh-TW" altLang="en-US" sz="3200" dirty="0"/>
              <a:t>，且在更新梯度過程中考慮了偏差校正 </a:t>
            </a:r>
            <a:r>
              <a:rPr lang="en-US" altLang="zh-TW" sz="3200" dirty="0"/>
              <a:t>( bias-correction )</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最常用的</a:t>
            </a:r>
            <a:r>
              <a:rPr lang="en-US" altLang="zh-TW" sz="4800" b="1" dirty="0">
                <a:solidFill>
                  <a:srgbClr val="00B0F0"/>
                </a:solidFill>
                <a:latin typeface="微軟正黑體" panose="020B0604030504040204" pitchFamily="34" charset="-120"/>
                <a:ea typeface="微軟正黑體" panose="020B0604030504040204" pitchFamily="34" charset="-120"/>
              </a:rPr>
              <a:t>Adam</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6" name="文字方塊 5"/>
          <p:cNvSpPr txBox="1"/>
          <p:nvPr/>
        </p:nvSpPr>
        <p:spPr>
          <a:xfrm>
            <a:off x="1141447" y="6464913"/>
            <a:ext cx="94844" cy="102875"/>
          </a:xfrm>
          <a:prstGeom prst="rect">
            <a:avLst/>
          </a:prstGeom>
          <a:noFill/>
        </p:spPr>
        <p:txBody>
          <a:bodyPr wrap="square" rtlCol="0">
            <a:spAutoFit/>
          </a:bodyPr>
          <a:lstStyle/>
          <a:p>
            <a:endParaRPr kumimoji="1" lang="zh-TW" altLang="en-US"/>
          </a:p>
        </p:txBody>
      </p:sp>
      <p:pic>
        <p:nvPicPr>
          <p:cNvPr id="8" name="圖片 7"/>
          <p:cNvPicPr>
            <a:picLocks noChangeAspect="1"/>
          </p:cNvPicPr>
          <p:nvPr/>
        </p:nvPicPr>
        <p:blipFill>
          <a:blip r:embed="rId3"/>
          <a:stretch>
            <a:fillRect/>
          </a:stretch>
        </p:blipFill>
        <p:spPr>
          <a:xfrm>
            <a:off x="1236291" y="3958896"/>
            <a:ext cx="6425044" cy="2667000"/>
          </a:xfrm>
          <a:prstGeom prst="rect">
            <a:avLst/>
          </a:prstGeom>
        </p:spPr>
      </p:pic>
    </p:spTree>
    <p:extLst>
      <p:ext uri="{BB962C8B-B14F-4D97-AF65-F5344CB8AC3E}">
        <p14:creationId xmlns:p14="http://schemas.microsoft.com/office/powerpoint/2010/main" val="58625558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135433287"/>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53079639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不同種類的損失函數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Weight Decay</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針對損失函數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90620326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不同的損失函數</a:t>
            </a:r>
            <a:endParaRPr lang="zh-TW" altLang="en-US" sz="4000" dirty="0">
              <a:solidFill>
                <a:srgbClr val="FFFF00"/>
              </a:solidFill>
            </a:endParaRPr>
          </a:p>
        </p:txBody>
      </p:sp>
    </p:spTree>
    <p:extLst>
      <p:ext uri="{BB962C8B-B14F-4D97-AF65-F5344CB8AC3E}">
        <p14:creationId xmlns:p14="http://schemas.microsoft.com/office/powerpoint/2010/main" val="12031518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a:blip r:embed="rId2" cstate="print"/>
          <a:srcRect/>
          <a:stretch>
            <a:fillRect/>
          </a:stretch>
        </p:blipFill>
        <p:spPr bwMode="auto">
          <a:xfrm>
            <a:off x="533400" y="228600"/>
            <a:ext cx="8077200" cy="6629400"/>
          </a:xfrm>
          <a:prstGeom prst="rect">
            <a:avLst/>
          </a:prstGeom>
          <a:noFill/>
          <a:ln w="9525">
            <a:noFill/>
            <a:miter lim="800000"/>
            <a:headEnd/>
            <a:tailEnd/>
          </a:ln>
        </p:spPr>
      </p:pic>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MSE</a:t>
            </a:r>
          </a:p>
          <a:p>
            <a:pPr marL="628650" indent="-628650">
              <a:buFont typeface="Arial" panose="020B0604020202020204" pitchFamily="34" charset="0"/>
              <a:buChar char="•"/>
            </a:pPr>
            <a:r>
              <a:rPr lang="en-US" altLang="zh-TW" sz="3200" b="1" dirty="0">
                <a:solidFill>
                  <a:srgbClr val="FFFF00"/>
                </a:solidFill>
                <a:latin typeface="微軟正黑體" panose="020B0604030504040204" pitchFamily="34" charset="-120"/>
                <a:ea typeface="微軟正黑體" panose="020B0604030504040204" pitchFamily="34" charset="-120"/>
              </a:rPr>
              <a:t>MAE</a:t>
            </a:r>
          </a:p>
          <a:p>
            <a:pPr marL="628650" indent="-628650">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Cross Entropy</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Huber Loss</a:t>
            </a:r>
          </a:p>
          <a:p>
            <a:pPr marL="628650" indent="-628650">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Focal Loss</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Center Loss</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Triplet Loss</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不同的損失函數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840223136"/>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Mean Squared Error</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大量被應用於解決</a:t>
            </a:r>
            <a:r>
              <a:rPr lang="en-US" altLang="zh-TW" sz="3200" b="1" i="0" dirty="0">
                <a:effectLst/>
                <a:latin typeface="微軟正黑體" panose="020B0604030504040204" pitchFamily="34" charset="-120"/>
                <a:ea typeface="微軟正黑體" panose="020B0604030504040204" pitchFamily="34" charset="-120"/>
              </a:rPr>
              <a:t>Regression</a:t>
            </a:r>
            <a:r>
              <a:rPr lang="zh-TW" altLang="en-US" sz="3200" b="1" i="0" dirty="0">
                <a:effectLst/>
                <a:latin typeface="微軟正黑體" panose="020B0604030504040204" pitchFamily="34" charset="-120"/>
                <a:ea typeface="微軟正黑體" panose="020B0604030504040204" pitchFamily="34" charset="-120"/>
              </a:rPr>
              <a:t>的問題，直觀好用</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就是計算實際值與預測值的平方差，再平均</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因為有平方項，確保</a:t>
            </a:r>
            <a:r>
              <a:rPr lang="en-US" altLang="zh-TW" sz="3200" b="1" i="0" dirty="0">
                <a:effectLst/>
                <a:latin typeface="微軟正黑體" panose="020B0604030504040204" pitchFamily="34" charset="-120"/>
                <a:ea typeface="微軟正黑體" panose="020B0604030504040204" pitchFamily="34" charset="-120"/>
              </a:rPr>
              <a:t>Loss Function≥0</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模型一定會向最小誤差的方向去收斂</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MSE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8" name="圖片 7">
            <a:extLst>
              <a:ext uri="{FF2B5EF4-FFF2-40B4-BE49-F238E27FC236}">
                <a16:creationId xmlns:a16="http://schemas.microsoft.com/office/drawing/2014/main" id="{8AE003BB-57E2-2E8F-A283-1F93E3DC11DA}"/>
              </a:ext>
            </a:extLst>
          </p:cNvPr>
          <p:cNvPicPr>
            <a:picLocks noChangeAspect="1"/>
          </p:cNvPicPr>
          <p:nvPr/>
        </p:nvPicPr>
        <p:blipFill>
          <a:blip r:embed="rId3"/>
          <a:stretch>
            <a:fillRect/>
          </a:stretch>
        </p:blipFill>
        <p:spPr>
          <a:xfrm>
            <a:off x="2590800" y="5562600"/>
            <a:ext cx="4724400" cy="956241"/>
          </a:xfrm>
          <a:prstGeom prst="rect">
            <a:avLst/>
          </a:prstGeom>
        </p:spPr>
      </p:pic>
    </p:spTree>
    <p:extLst>
      <p:ext uri="{BB962C8B-B14F-4D97-AF65-F5344CB8AC3E}">
        <p14:creationId xmlns:p14="http://schemas.microsoft.com/office/powerpoint/2010/main" val="101455190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584775"/>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Outlier</a:t>
            </a:r>
            <a:r>
              <a:rPr lang="zh-TW" altLang="en-US" sz="3200" b="1" i="0" dirty="0">
                <a:effectLst/>
                <a:latin typeface="微軟正黑體" panose="020B0604030504040204" pitchFamily="34" charset="-120"/>
                <a:ea typeface="微軟正黑體" panose="020B0604030504040204" pitchFamily="34" charset="-120"/>
              </a:rPr>
              <a:t>在</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會指數性的被放大 </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MSE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3074" name="Picture 2">
            <a:extLst>
              <a:ext uri="{FF2B5EF4-FFF2-40B4-BE49-F238E27FC236}">
                <a16:creationId xmlns:a16="http://schemas.microsoft.com/office/drawing/2014/main" id="{DB4FAFF3-7AE3-A3EA-9840-182582453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141434" cy="385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246973"/>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Mean Absolute Error</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使用的是</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距離，相較於</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，對</a:t>
            </a:r>
            <a:r>
              <a:rPr lang="en-US" altLang="zh-TW" sz="3200" b="1" i="0" dirty="0">
                <a:effectLst/>
                <a:latin typeface="微軟正黑體" panose="020B0604030504040204" pitchFamily="34" charset="-120"/>
                <a:ea typeface="微軟正黑體" panose="020B0604030504040204" pitchFamily="34" charset="-120"/>
              </a:rPr>
              <a:t>Outlier</a:t>
            </a:r>
            <a:r>
              <a:rPr lang="zh-TW" altLang="en-US" sz="3200" b="1" i="0" dirty="0">
                <a:effectLst/>
                <a:latin typeface="微軟正黑體" panose="020B0604030504040204" pitchFamily="34" charset="-120"/>
                <a:ea typeface="微軟正黑體" panose="020B0604030504040204" pitchFamily="34" charset="-120"/>
              </a:rPr>
              <a:t>更為</a:t>
            </a:r>
            <a:r>
              <a:rPr lang="en-US" altLang="zh-TW" sz="3200" b="1" i="0" dirty="0">
                <a:effectLst/>
                <a:latin typeface="微軟正黑體" panose="020B0604030504040204" pitchFamily="34" charset="-120"/>
                <a:ea typeface="微軟正黑體" panose="020B0604030504040204" pitchFamily="34" charset="-120"/>
              </a:rPr>
              <a:t>Robust</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缺點就是收斂速度慢</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MAE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9884FA5E-1995-9088-70C4-BF4E6D60F33C}"/>
              </a:ext>
            </a:extLst>
          </p:cNvPr>
          <p:cNvPicPr>
            <a:picLocks noChangeAspect="1"/>
          </p:cNvPicPr>
          <p:nvPr/>
        </p:nvPicPr>
        <p:blipFill>
          <a:blip r:embed="rId3"/>
          <a:stretch>
            <a:fillRect/>
          </a:stretch>
        </p:blipFill>
        <p:spPr>
          <a:xfrm>
            <a:off x="1268437" y="4621004"/>
            <a:ext cx="6759526" cy="1341236"/>
          </a:xfrm>
          <a:prstGeom prst="rect">
            <a:avLst/>
          </a:prstGeom>
        </p:spPr>
      </p:pic>
    </p:spTree>
    <p:extLst>
      <p:ext uri="{BB962C8B-B14F-4D97-AF65-F5344CB8AC3E}">
        <p14:creationId xmlns:p14="http://schemas.microsoft.com/office/powerpoint/2010/main" val="361946938"/>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Mean Absolute Error</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使用的是</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距離，相較於</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，對</a:t>
            </a:r>
            <a:r>
              <a:rPr lang="en-US" altLang="zh-TW" sz="3200" b="1" i="0" dirty="0">
                <a:effectLst/>
                <a:latin typeface="微軟正黑體" panose="020B0604030504040204" pitchFamily="34" charset="-120"/>
                <a:ea typeface="微軟正黑體" panose="020B0604030504040204" pitchFamily="34" charset="-120"/>
              </a:rPr>
              <a:t>Outlier</a:t>
            </a:r>
            <a:r>
              <a:rPr lang="zh-TW" altLang="en-US" sz="3200" b="1" i="0" dirty="0">
                <a:effectLst/>
                <a:latin typeface="微軟正黑體" panose="020B0604030504040204" pitchFamily="34" charset="-120"/>
                <a:ea typeface="微軟正黑體" panose="020B0604030504040204" pitchFamily="34" charset="-120"/>
              </a:rPr>
              <a:t>更為</a:t>
            </a:r>
            <a:r>
              <a:rPr lang="en-US" altLang="zh-TW" sz="3200" b="1" i="0" dirty="0">
                <a:effectLst/>
                <a:latin typeface="微軟正黑體" panose="020B0604030504040204" pitchFamily="34" charset="-120"/>
                <a:ea typeface="微軟正黑體" panose="020B0604030504040204" pitchFamily="34" charset="-120"/>
              </a:rPr>
              <a:t>Robust</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缺點就是收斂速度慢</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MAE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9884FA5E-1995-9088-70C4-BF4E6D60F33C}"/>
              </a:ext>
            </a:extLst>
          </p:cNvPr>
          <p:cNvPicPr>
            <a:picLocks noChangeAspect="1"/>
          </p:cNvPicPr>
          <p:nvPr/>
        </p:nvPicPr>
        <p:blipFill>
          <a:blip r:embed="rId3"/>
          <a:stretch>
            <a:fillRect/>
          </a:stretch>
        </p:blipFill>
        <p:spPr>
          <a:xfrm>
            <a:off x="1268437" y="4621004"/>
            <a:ext cx="6759526" cy="1341236"/>
          </a:xfrm>
          <a:prstGeom prst="rect">
            <a:avLst/>
          </a:prstGeom>
        </p:spPr>
      </p:pic>
    </p:spTree>
    <p:extLst>
      <p:ext uri="{BB962C8B-B14F-4D97-AF65-F5344CB8AC3E}">
        <p14:creationId xmlns:p14="http://schemas.microsoft.com/office/powerpoint/2010/main" val="743394768"/>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MAE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1026" name="Picture 2">
            <a:extLst>
              <a:ext uri="{FF2B5EF4-FFF2-40B4-BE49-F238E27FC236}">
                <a16:creationId xmlns:a16="http://schemas.microsoft.com/office/drawing/2014/main" id="{69422D8D-1ABF-CD06-E6B2-3D9CC51E5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6115050" cy="458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823947"/>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HuberLoss</a:t>
            </a:r>
            <a:r>
              <a:rPr lang="zh-TW" altLang="en-US" sz="3200" b="1" i="0" dirty="0">
                <a:effectLst/>
                <a:latin typeface="微軟正黑體" panose="020B0604030504040204" pitchFamily="34" charset="-120"/>
                <a:ea typeface="微軟正黑體" panose="020B0604030504040204" pitchFamily="34" charset="-120"/>
              </a:rPr>
              <a:t>降低</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對</a:t>
            </a:r>
            <a:r>
              <a:rPr lang="en-US" altLang="zh-TW" sz="3200" b="1" i="0" dirty="0">
                <a:effectLst/>
                <a:latin typeface="微軟正黑體" panose="020B0604030504040204" pitchFamily="34" charset="-120"/>
                <a:ea typeface="微軟正黑體" panose="020B0604030504040204" pitchFamily="34" charset="-120"/>
              </a:rPr>
              <a:t>Outlier </a:t>
            </a:r>
            <a:r>
              <a:rPr lang="zh-TW" altLang="en-US" sz="3200" b="1" i="0" dirty="0">
                <a:effectLst/>
                <a:latin typeface="微軟正黑體" panose="020B0604030504040204" pitchFamily="34" charset="-120"/>
                <a:ea typeface="微軟正黑體" panose="020B0604030504040204" pitchFamily="34" charset="-120"/>
              </a:rPr>
              <a:t>的不穩定性，並提升</a:t>
            </a: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的收斂速度</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當</a:t>
            </a:r>
            <a:r>
              <a:rPr lang="en-US" altLang="zh-TW" sz="3200" b="1" i="0" dirty="0">
                <a:effectLst/>
                <a:latin typeface="微軟正黑體" panose="020B0604030504040204" pitchFamily="34" charset="-120"/>
                <a:ea typeface="微軟正黑體" panose="020B0604030504040204" pitchFamily="34" charset="-120"/>
              </a:rPr>
              <a:t>Residual (y-f(x)) </a:t>
            </a:r>
            <a:r>
              <a:rPr lang="zh-TW" altLang="en-US" sz="3200" b="1" i="0" dirty="0">
                <a:effectLst/>
                <a:latin typeface="微軟正黑體" panose="020B0604030504040204" pitchFamily="34" charset="-120"/>
                <a:ea typeface="微軟正黑體" panose="020B0604030504040204" pitchFamily="34" charset="-120"/>
              </a:rPr>
              <a:t>小於設定的</a:t>
            </a:r>
            <a:r>
              <a:rPr lang="en-US" altLang="zh-TW" sz="3200" b="1" i="0" dirty="0">
                <a:effectLst/>
                <a:latin typeface="微軟正黑體" panose="020B0604030504040204" pitchFamily="34" charset="-120"/>
                <a:ea typeface="微軟正黑體" panose="020B0604030504040204" pitchFamily="34" charset="-120"/>
              </a:rPr>
              <a:t>Delta (</a:t>
            </a:r>
            <a:r>
              <a:rPr lang="zh-TW" altLang="en-US" sz="3200" b="1" i="0" dirty="0">
                <a:effectLst/>
                <a:latin typeface="微軟正黑體" panose="020B0604030504040204" pitchFamily="34" charset="-120"/>
                <a:ea typeface="微軟正黑體" panose="020B0604030504040204" pitchFamily="34" charset="-120"/>
              </a:rPr>
              <a:t>超參數</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時，採用似</a:t>
            </a:r>
            <a:r>
              <a:rPr lang="en-US" altLang="zh-TW" sz="3200" b="1" i="0" dirty="0">
                <a:effectLst/>
                <a:latin typeface="微軟正黑體" panose="020B0604030504040204" pitchFamily="34" charset="-120"/>
                <a:ea typeface="微軟正黑體" panose="020B0604030504040204" pitchFamily="34" charset="-120"/>
              </a:rPr>
              <a:t>MSE(L2)</a:t>
            </a:r>
            <a:r>
              <a:rPr lang="zh-TW" altLang="en-US" sz="3200" b="1" i="0" dirty="0">
                <a:effectLst/>
                <a:latin typeface="微軟正黑體" panose="020B0604030504040204" pitchFamily="34" charset="-120"/>
                <a:ea typeface="微軟正黑體" panose="020B0604030504040204" pitchFamily="34" charset="-120"/>
              </a:rPr>
              <a:t>，</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而當</a:t>
            </a:r>
            <a:r>
              <a:rPr lang="en-US" altLang="zh-TW" sz="3200" b="1" i="0" dirty="0">
                <a:effectLst/>
                <a:latin typeface="微軟正黑體" panose="020B0604030504040204" pitchFamily="34" charset="-120"/>
                <a:ea typeface="微軟正黑體" panose="020B0604030504040204" pitchFamily="34" charset="-120"/>
              </a:rPr>
              <a:t>Residual&gt;Delta</a:t>
            </a:r>
            <a:r>
              <a:rPr lang="zh-TW" altLang="en-US" sz="3200" b="1" i="0" dirty="0">
                <a:effectLst/>
                <a:latin typeface="微軟正黑體" panose="020B0604030504040204" pitchFamily="34" charset="-120"/>
                <a:ea typeface="微軟正黑體" panose="020B0604030504040204" pitchFamily="34" charset="-120"/>
              </a:rPr>
              <a:t>時，採用</a:t>
            </a: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的做法 </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有</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使用時的收斂速度</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又能如使用</a:t>
            </a: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時增加模型的穩定度</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Huber Loss</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7" name="圖片 6">
            <a:extLst>
              <a:ext uri="{FF2B5EF4-FFF2-40B4-BE49-F238E27FC236}">
                <a16:creationId xmlns:a16="http://schemas.microsoft.com/office/drawing/2014/main" id="{812DB151-48FB-5E9D-8431-885DF60C083D}"/>
              </a:ext>
            </a:extLst>
          </p:cNvPr>
          <p:cNvPicPr>
            <a:picLocks noChangeAspect="1"/>
          </p:cNvPicPr>
          <p:nvPr/>
        </p:nvPicPr>
        <p:blipFill>
          <a:blip r:embed="rId3"/>
          <a:stretch>
            <a:fillRect/>
          </a:stretch>
        </p:blipFill>
        <p:spPr>
          <a:xfrm>
            <a:off x="838200" y="5489111"/>
            <a:ext cx="7759484" cy="1219200"/>
          </a:xfrm>
          <a:prstGeom prst="rect">
            <a:avLst/>
          </a:prstGeom>
        </p:spPr>
      </p:pic>
    </p:spTree>
    <p:extLst>
      <p:ext uri="{BB962C8B-B14F-4D97-AF65-F5344CB8AC3E}">
        <p14:creationId xmlns:p14="http://schemas.microsoft.com/office/powerpoint/2010/main" val="2962593316"/>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Huber Loss</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2050" name="Picture 2">
            <a:extLst>
              <a:ext uri="{FF2B5EF4-FFF2-40B4-BE49-F238E27FC236}">
                <a16:creationId xmlns:a16="http://schemas.microsoft.com/office/drawing/2014/main" id="{C2544B5E-ADF0-BA78-D211-F55EB2A2B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905000"/>
            <a:ext cx="609600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0152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477875"/>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Cross Entropy</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讓模型去學習預測資料的機率分佈</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p(x) </a:t>
            </a:r>
            <a:r>
              <a:rPr lang="zh-TW" altLang="en-US" sz="3200" b="1" i="0" dirty="0">
                <a:effectLst/>
                <a:latin typeface="微軟正黑體" panose="020B0604030504040204" pitchFamily="34" charset="-120"/>
                <a:ea typeface="微軟正黑體" panose="020B0604030504040204" pitchFamily="34" charset="-120"/>
              </a:rPr>
              <a:t>為真實分布， </a:t>
            </a:r>
            <a:r>
              <a:rPr lang="en-US" altLang="zh-TW" sz="3200" b="1" i="0" dirty="0">
                <a:effectLst/>
                <a:latin typeface="微軟正黑體" panose="020B0604030504040204" pitchFamily="34" charset="-120"/>
                <a:ea typeface="微軟正黑體" panose="020B0604030504040204" pitchFamily="34" charset="-120"/>
              </a:rPr>
              <a:t>q(x)</a:t>
            </a:r>
            <a:r>
              <a:rPr lang="zh-TW" altLang="en-US" sz="3200" b="1" i="0" dirty="0">
                <a:effectLst/>
                <a:latin typeface="微軟正黑體" panose="020B0604030504040204" pitchFamily="34" charset="-120"/>
                <a:ea typeface="微軟正黑體" panose="020B0604030504040204" pitchFamily="34" charset="-120"/>
              </a:rPr>
              <a:t>為預測值</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是深度學習中最常見的損失函數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2000" b="1" i="0" dirty="0">
                <a:effectLst/>
                <a:latin typeface="微軟正黑體" panose="020B0604030504040204" pitchFamily="34" charset="-120"/>
                <a:ea typeface="微軟正黑體" panose="020B0604030504040204" pitchFamily="34" charset="-120"/>
                <a:hlinkClick r:id="rId3"/>
              </a:rPr>
              <a:t>https://medium.com/jarvis-toward-intelligence/%E6%AF%94%E8%BC%83-cross-entropy-%E8%88%87-mean-squared-error-8bebc0255f5</a:t>
            </a: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交叉熵損失</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12E1EDCE-A58A-8399-A65C-FDCCEBC2C1D1}"/>
              </a:ext>
            </a:extLst>
          </p:cNvPr>
          <p:cNvPicPr>
            <a:picLocks noChangeAspect="1"/>
          </p:cNvPicPr>
          <p:nvPr/>
        </p:nvPicPr>
        <p:blipFill>
          <a:blip r:embed="rId4"/>
          <a:stretch>
            <a:fillRect/>
          </a:stretch>
        </p:blipFill>
        <p:spPr>
          <a:xfrm>
            <a:off x="1607563" y="5642293"/>
            <a:ext cx="5928874" cy="1021168"/>
          </a:xfrm>
          <a:prstGeom prst="rect">
            <a:avLst/>
          </a:prstGeom>
        </p:spPr>
      </p:pic>
    </p:spTree>
    <p:extLst>
      <p:ext uri="{BB962C8B-B14F-4D97-AF65-F5344CB8AC3E}">
        <p14:creationId xmlns:p14="http://schemas.microsoft.com/office/powerpoint/2010/main" val="804432490"/>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35CCD53-CACE-E50C-0C47-A33ADFB65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40633"/>
            <a:ext cx="5181600" cy="518160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交叉熵損失</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758561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301" y="838200"/>
            <a:ext cx="9086699" cy="5105400"/>
          </a:xfrm>
          <a:prstGeom prst="rect">
            <a:avLst/>
          </a:prstGeom>
          <a:noFill/>
          <a:ln w="9525">
            <a:noFill/>
            <a:miter lim="800000"/>
            <a:headEnd/>
            <a:tailEnd/>
          </a:ln>
        </p:spPr>
      </p:pic>
    </p:spTree>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由</a:t>
            </a:r>
            <a:r>
              <a:rPr lang="en-US" altLang="zh-TW" sz="3200" b="1" i="0" dirty="0">
                <a:effectLst/>
                <a:latin typeface="微軟正黑體" panose="020B0604030504040204" pitchFamily="34" charset="-120"/>
                <a:ea typeface="微軟正黑體" panose="020B0604030504040204" pitchFamily="34" charset="-120"/>
              </a:rPr>
              <a:t>Cross Entropy </a:t>
            </a:r>
            <a:r>
              <a:rPr lang="zh-TW" altLang="en-US" sz="3200" b="1" i="0" dirty="0">
                <a:effectLst/>
                <a:latin typeface="微軟正黑體" panose="020B0604030504040204" pitchFamily="34" charset="-120"/>
                <a:ea typeface="微軟正黑體" panose="020B0604030504040204" pitchFamily="34" charset="-120"/>
              </a:rPr>
              <a:t>改良而來</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樣本類別不均，</a:t>
            </a:r>
            <a:r>
              <a:rPr lang="en-US" altLang="zh-TW" sz="3200" b="1" i="0" dirty="0">
                <a:effectLst/>
                <a:latin typeface="微軟正黑體" panose="020B0604030504040204" pitchFamily="34" charset="-120"/>
                <a:ea typeface="微軟正黑體" panose="020B0604030504040204" pitchFamily="34" charset="-120"/>
              </a:rPr>
              <a:t>Cross Entropy </a:t>
            </a:r>
            <a:r>
              <a:rPr lang="zh-TW" altLang="en-US" sz="3200" b="1" i="0" dirty="0">
                <a:effectLst/>
                <a:latin typeface="微軟正黑體" panose="020B0604030504040204" pitchFamily="34" charset="-120"/>
                <a:ea typeface="微軟正黑體" panose="020B0604030504040204" pitchFamily="34" charset="-120"/>
              </a:rPr>
              <a:t>無限制這此情形發生</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Focal Loss</a:t>
            </a:r>
            <a:r>
              <a:rPr lang="zh-TW" altLang="en-US" sz="3200" b="1" i="0" dirty="0">
                <a:effectLst/>
                <a:latin typeface="微軟正黑體" panose="020B0604030504040204" pitchFamily="34" charset="-120"/>
                <a:ea typeface="微軟正黑體" panose="020B0604030504040204" pitchFamily="34" charset="-120"/>
              </a:rPr>
              <a:t>解決樣本類別不均的問題外，也加以限制了樣品中易分類樣品的比重</a:t>
            </a: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Focal Loss</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7" name="圖片 6">
            <a:extLst>
              <a:ext uri="{FF2B5EF4-FFF2-40B4-BE49-F238E27FC236}">
                <a16:creationId xmlns:a16="http://schemas.microsoft.com/office/drawing/2014/main" id="{6331F619-F453-E352-6F3F-EB2372C48F3A}"/>
              </a:ext>
            </a:extLst>
          </p:cNvPr>
          <p:cNvPicPr>
            <a:picLocks noChangeAspect="1"/>
          </p:cNvPicPr>
          <p:nvPr/>
        </p:nvPicPr>
        <p:blipFill>
          <a:blip r:embed="rId3"/>
          <a:stretch>
            <a:fillRect/>
          </a:stretch>
        </p:blipFill>
        <p:spPr>
          <a:xfrm>
            <a:off x="1584694" y="5410200"/>
            <a:ext cx="6127011" cy="960203"/>
          </a:xfrm>
          <a:prstGeom prst="rect">
            <a:avLst/>
          </a:prstGeom>
        </p:spPr>
      </p:pic>
    </p:spTree>
    <p:extLst>
      <p:ext uri="{BB962C8B-B14F-4D97-AF65-F5344CB8AC3E}">
        <p14:creationId xmlns:p14="http://schemas.microsoft.com/office/powerpoint/2010/main" val="2376987177"/>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Focal Loss</a:t>
            </a:r>
          </a:p>
        </p:txBody>
      </p:sp>
      <p:pic>
        <p:nvPicPr>
          <p:cNvPr id="4100" name="Picture 4">
            <a:extLst>
              <a:ext uri="{FF2B5EF4-FFF2-40B4-BE49-F238E27FC236}">
                <a16:creationId xmlns:a16="http://schemas.microsoft.com/office/drawing/2014/main" id="{7BBD6597-B5A4-D2C7-24D0-7E5CE1D8C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7483242"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75179"/>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由</a:t>
            </a:r>
            <a:r>
              <a:rPr lang="en-US" altLang="zh-TW" sz="3200" b="1" i="0" dirty="0">
                <a:effectLst/>
                <a:latin typeface="微軟正黑體" panose="020B0604030504040204" pitchFamily="34" charset="-120"/>
                <a:ea typeface="微軟正黑體" panose="020B0604030504040204" pitchFamily="34" charset="-120"/>
              </a:rPr>
              <a:t>Cross Entropy </a:t>
            </a:r>
            <a:r>
              <a:rPr lang="zh-TW" altLang="en-US" sz="3200" b="1" i="0" dirty="0">
                <a:effectLst/>
                <a:latin typeface="微軟正黑體" panose="020B0604030504040204" pitchFamily="34" charset="-120"/>
                <a:ea typeface="微軟正黑體" panose="020B0604030504040204" pitchFamily="34" charset="-120"/>
              </a:rPr>
              <a:t>改良而來</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樣本類別不均，</a:t>
            </a:r>
            <a:r>
              <a:rPr lang="en-US" altLang="zh-TW" sz="3200" b="1" i="0" dirty="0">
                <a:effectLst/>
                <a:latin typeface="微軟正黑體" panose="020B0604030504040204" pitchFamily="34" charset="-120"/>
                <a:ea typeface="微軟正黑體" panose="020B0604030504040204" pitchFamily="34" charset="-120"/>
              </a:rPr>
              <a:t>Cross Entropy </a:t>
            </a:r>
            <a:r>
              <a:rPr lang="zh-TW" altLang="en-US" sz="3200" b="1" i="0" dirty="0">
                <a:effectLst/>
                <a:latin typeface="微軟正黑體" panose="020B0604030504040204" pitchFamily="34" charset="-120"/>
                <a:ea typeface="微軟正黑體" panose="020B0604030504040204" pitchFamily="34" charset="-120"/>
              </a:rPr>
              <a:t>無限制這此情形發生</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Focal Loss</a:t>
            </a:r>
            <a:r>
              <a:rPr lang="zh-TW" altLang="en-US" sz="3200" b="1" i="0" dirty="0">
                <a:effectLst/>
                <a:latin typeface="微軟正黑體" panose="020B0604030504040204" pitchFamily="34" charset="-120"/>
                <a:ea typeface="微軟正黑體" panose="020B0604030504040204" pitchFamily="34" charset="-120"/>
              </a:rPr>
              <a:t>解決樣本類別不均的問題外，也加以限制了樣品中易分類樣品的比重</a:t>
            </a: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Focal Loss</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7" name="圖片 6">
            <a:extLst>
              <a:ext uri="{FF2B5EF4-FFF2-40B4-BE49-F238E27FC236}">
                <a16:creationId xmlns:a16="http://schemas.microsoft.com/office/drawing/2014/main" id="{6331F619-F453-E352-6F3F-EB2372C48F3A}"/>
              </a:ext>
            </a:extLst>
          </p:cNvPr>
          <p:cNvPicPr>
            <a:picLocks noChangeAspect="1"/>
          </p:cNvPicPr>
          <p:nvPr/>
        </p:nvPicPr>
        <p:blipFill>
          <a:blip r:embed="rId3"/>
          <a:stretch>
            <a:fillRect/>
          </a:stretch>
        </p:blipFill>
        <p:spPr>
          <a:xfrm>
            <a:off x="1584694" y="5410200"/>
            <a:ext cx="6127011" cy="960203"/>
          </a:xfrm>
          <a:prstGeom prst="rect">
            <a:avLst/>
          </a:prstGeom>
        </p:spPr>
      </p:pic>
    </p:spTree>
    <p:extLst>
      <p:ext uri="{BB962C8B-B14F-4D97-AF65-F5344CB8AC3E}">
        <p14:creationId xmlns:p14="http://schemas.microsoft.com/office/powerpoint/2010/main" val="214658393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Focal Loss</a:t>
            </a:r>
          </a:p>
        </p:txBody>
      </p:sp>
      <p:pic>
        <p:nvPicPr>
          <p:cNvPr id="4100" name="Picture 4">
            <a:extLst>
              <a:ext uri="{FF2B5EF4-FFF2-40B4-BE49-F238E27FC236}">
                <a16:creationId xmlns:a16="http://schemas.microsoft.com/office/drawing/2014/main" id="{7BBD6597-B5A4-D2C7-24D0-7E5CE1D8C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7483242"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203348"/>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應用人臉辨識，通常是搭配</a:t>
            </a:r>
            <a:r>
              <a:rPr lang="en-US" altLang="zh-TW" sz="3200" b="1" i="0" dirty="0" err="1">
                <a:effectLst/>
                <a:latin typeface="微軟正黑體" panose="020B0604030504040204" pitchFamily="34" charset="-120"/>
                <a:ea typeface="微軟正黑體" panose="020B0604030504040204" pitchFamily="34" charset="-120"/>
              </a:rPr>
              <a:t>softmax+CE</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可以更有效的加大群與群之間的距離</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就是</a:t>
            </a:r>
            <a:r>
              <a:rPr lang="en-US" altLang="zh-TW" sz="3200" b="1" i="0" dirty="0">
                <a:effectLst/>
                <a:latin typeface="微軟正黑體" panose="020B0604030504040204" pitchFamily="34" charset="-120"/>
                <a:ea typeface="微軟正黑體" panose="020B0604030504040204" pitchFamily="34" charset="-120"/>
              </a:rPr>
              <a:t>L2-Loss</a:t>
            </a:r>
            <a:r>
              <a:rPr lang="zh-TW" altLang="en-US" sz="3200" b="1" i="0" dirty="0">
                <a:effectLst/>
                <a:latin typeface="微軟正黑體" panose="020B0604030504040204" pitchFamily="34" charset="-120"/>
                <a:ea typeface="微軟正黑體" panose="020B0604030504040204" pitchFamily="34" charset="-120"/>
              </a:rPr>
              <a:t>，在</a:t>
            </a:r>
            <a:r>
              <a:rPr lang="en-US" altLang="zh-TW" sz="3200" b="1" i="0" dirty="0">
                <a:effectLst/>
                <a:latin typeface="微軟正黑體" panose="020B0604030504040204" pitchFamily="34" charset="-120"/>
                <a:ea typeface="微軟正黑體" panose="020B0604030504040204" pitchFamily="34" charset="-120"/>
              </a:rPr>
              <a:t>Center Loss</a:t>
            </a:r>
            <a:r>
              <a:rPr lang="zh-TW" altLang="en-US" sz="3200" b="1" i="0" dirty="0">
                <a:effectLst/>
                <a:latin typeface="微軟正黑體" panose="020B0604030504040204" pitchFamily="34" charset="-120"/>
                <a:ea typeface="微軟正黑體" panose="020B0604030504040204" pitchFamily="34" charset="-120"/>
              </a:rPr>
              <a:t>中，每一個類別除了要學習分類外</a:t>
            </a:r>
            <a:r>
              <a:rPr lang="en-US" altLang="zh-TW" sz="3200" b="1" i="0" dirty="0">
                <a:effectLst/>
                <a:latin typeface="微軟正黑體" panose="020B0604030504040204" pitchFamily="34" charset="-120"/>
                <a:ea typeface="微軟正黑體" panose="020B0604030504040204" pitchFamily="34" charset="-120"/>
              </a:rPr>
              <a:t>(</a:t>
            </a:r>
            <a:r>
              <a:rPr lang="en-US" altLang="zh-TW" sz="3200" b="1" i="0" dirty="0" err="1">
                <a:effectLst/>
                <a:latin typeface="微軟正黑體" panose="020B0604030504040204" pitchFamily="34" charset="-120"/>
                <a:ea typeface="微軟正黑體" panose="020B0604030504040204" pitchFamily="34" charset="-120"/>
              </a:rPr>
              <a:t>Softmax</a:t>
            </a:r>
            <a:r>
              <a:rPr lang="en-US" altLang="zh-TW" sz="3200" b="1" i="0" dirty="0">
                <a:effectLst/>
                <a:latin typeface="微軟正黑體" panose="020B0604030504040204" pitchFamily="34" charset="-120"/>
                <a:ea typeface="微軟正黑體" panose="020B0604030504040204" pitchFamily="34" charset="-120"/>
              </a:rPr>
              <a:t>-CE)</a:t>
            </a:r>
            <a:r>
              <a:rPr lang="zh-TW" altLang="en-US" sz="3200" b="1" i="0" dirty="0">
                <a:effectLst/>
                <a:latin typeface="微軟正黑體" panose="020B0604030504040204" pitchFamily="34" charset="-120"/>
                <a:ea typeface="微軟正黑體" panose="020B0604030504040204" pitchFamily="34" charset="-120"/>
              </a:rPr>
              <a:t>，還要學習如何向自己類別的中心收斂</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Center Loss</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D76A8F5F-3E3D-F4E8-402F-D3A28E61F7F7}"/>
              </a:ext>
            </a:extLst>
          </p:cNvPr>
          <p:cNvPicPr>
            <a:picLocks noChangeAspect="1"/>
          </p:cNvPicPr>
          <p:nvPr/>
        </p:nvPicPr>
        <p:blipFill>
          <a:blip r:embed="rId3"/>
          <a:stretch>
            <a:fillRect/>
          </a:stretch>
        </p:blipFill>
        <p:spPr>
          <a:xfrm>
            <a:off x="1981200" y="4714222"/>
            <a:ext cx="5547841" cy="1524132"/>
          </a:xfrm>
          <a:prstGeom prst="rect">
            <a:avLst/>
          </a:prstGeom>
        </p:spPr>
      </p:pic>
    </p:spTree>
    <p:extLst>
      <p:ext uri="{BB962C8B-B14F-4D97-AF65-F5344CB8AC3E}">
        <p14:creationId xmlns:p14="http://schemas.microsoft.com/office/powerpoint/2010/main" val="3364454764"/>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Center Loss</a:t>
            </a:r>
          </a:p>
        </p:txBody>
      </p:sp>
      <p:pic>
        <p:nvPicPr>
          <p:cNvPr id="5122" name="Picture 2">
            <a:extLst>
              <a:ext uri="{FF2B5EF4-FFF2-40B4-BE49-F238E27FC236}">
                <a16:creationId xmlns:a16="http://schemas.microsoft.com/office/drawing/2014/main" id="{EF3E1508-51AA-628A-BAB7-C438A5F32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76400"/>
            <a:ext cx="5734050" cy="496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81372"/>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應用人臉辨識</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用於</a:t>
            </a:r>
            <a:r>
              <a:rPr lang="en-US" altLang="zh-TW" sz="3200" b="1" i="0" dirty="0">
                <a:effectLst/>
                <a:latin typeface="微軟正黑體" panose="020B0604030504040204" pitchFamily="34" charset="-120"/>
                <a:ea typeface="微軟正黑體" panose="020B0604030504040204" pitchFamily="34" charset="-120"/>
              </a:rPr>
              <a:t>Metric Learning</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盡量將組內的</a:t>
            </a:r>
            <a:r>
              <a:rPr lang="en-US" altLang="zh-TW" sz="3200" b="1" i="0" dirty="0">
                <a:effectLst/>
                <a:latin typeface="微軟正黑體" panose="020B0604030504040204" pitchFamily="34" charset="-120"/>
                <a:ea typeface="微軟正黑體" panose="020B0604030504040204" pitchFamily="34" charset="-120"/>
              </a:rPr>
              <a:t>sample</a:t>
            </a:r>
            <a:r>
              <a:rPr lang="zh-TW" altLang="en-US" sz="3200" b="1" i="0" dirty="0">
                <a:effectLst/>
                <a:latin typeface="微軟正黑體" panose="020B0604030504040204" pitchFamily="34" charset="-120"/>
                <a:ea typeface="微軟正黑體" panose="020B0604030504040204" pitchFamily="34" charset="-120"/>
              </a:rPr>
              <a:t>拉近，組間的</a:t>
            </a:r>
            <a:r>
              <a:rPr lang="en-US" altLang="zh-TW" sz="3200" b="1" i="0" dirty="0">
                <a:effectLst/>
                <a:latin typeface="微軟正黑體" panose="020B0604030504040204" pitchFamily="34" charset="-120"/>
                <a:ea typeface="微軟正黑體" panose="020B0604030504040204" pitchFamily="34" charset="-120"/>
              </a:rPr>
              <a:t>sample</a:t>
            </a:r>
            <a:r>
              <a:rPr lang="zh-TW" altLang="en-US" sz="3200" b="1" i="0" dirty="0">
                <a:effectLst/>
                <a:latin typeface="微軟正黑體" panose="020B0604030504040204" pitchFamily="34" charset="-120"/>
                <a:ea typeface="微軟正黑體" panose="020B0604030504040204" pitchFamily="34" charset="-120"/>
              </a:rPr>
              <a:t>距離拉遠</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Triplet Loss</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7" name="圖片 6">
            <a:extLst>
              <a:ext uri="{FF2B5EF4-FFF2-40B4-BE49-F238E27FC236}">
                <a16:creationId xmlns:a16="http://schemas.microsoft.com/office/drawing/2014/main" id="{A564FD5D-A7C0-A76B-CF3C-11F3FB51AF57}"/>
              </a:ext>
            </a:extLst>
          </p:cNvPr>
          <p:cNvPicPr>
            <a:picLocks noChangeAspect="1"/>
          </p:cNvPicPr>
          <p:nvPr/>
        </p:nvPicPr>
        <p:blipFill>
          <a:blip r:embed="rId3"/>
          <a:stretch>
            <a:fillRect/>
          </a:stretch>
        </p:blipFill>
        <p:spPr>
          <a:xfrm>
            <a:off x="1752600" y="5029200"/>
            <a:ext cx="5913632" cy="1089754"/>
          </a:xfrm>
          <a:prstGeom prst="rect">
            <a:avLst/>
          </a:prstGeom>
        </p:spPr>
      </p:pic>
    </p:spTree>
    <p:extLst>
      <p:ext uri="{BB962C8B-B14F-4D97-AF65-F5344CB8AC3E}">
        <p14:creationId xmlns:p14="http://schemas.microsoft.com/office/powerpoint/2010/main" val="458087550"/>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Triplet Loss</a:t>
            </a:r>
          </a:p>
        </p:txBody>
      </p:sp>
      <p:pic>
        <p:nvPicPr>
          <p:cNvPr id="7170" name="Picture 2">
            <a:extLst>
              <a:ext uri="{FF2B5EF4-FFF2-40B4-BE49-F238E27FC236}">
                <a16:creationId xmlns:a16="http://schemas.microsoft.com/office/drawing/2014/main" id="{FC89D49D-FFB5-FBA9-1F57-BF383D4DE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2466975"/>
            <a:ext cx="75057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913664"/>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1631216"/>
          </a:xfrm>
          <a:prstGeom prst="rect">
            <a:avLst/>
          </a:prstGeom>
          <a:noFill/>
        </p:spPr>
        <p:txBody>
          <a:bodyPr wrap="square" rtlCol="0">
            <a:spAutoFit/>
          </a:bodyPr>
          <a:lstStyle/>
          <a:p>
            <a:pPr marL="628650" indent="-628650">
              <a:buFont typeface="Arial" panose="020B0604020202020204" pitchFamily="34" charset="0"/>
              <a:buChar char="•"/>
            </a:pPr>
            <a:r>
              <a:rPr lang="en-US" altLang="zh-TW" sz="2000" b="1" i="0" dirty="0">
                <a:effectLst/>
                <a:latin typeface="微軟正黑體" panose="020B0604030504040204" pitchFamily="34" charset="-120"/>
                <a:ea typeface="微軟正黑體" panose="020B0604030504040204" pitchFamily="34" charset="-120"/>
                <a:hlinkClick r:id="rId3"/>
              </a:rPr>
              <a:t>https://cinnamonaitaiwan.medium.com/cnn%E6%A8%A1%E5%9E%8B-%E6%90%8D%E5%A4%B1%E5%87%BD%E6%95%B8-loss-function-647e13956c50</a:t>
            </a:r>
            <a:endParaRPr lang="en-US" altLang="zh-TW" sz="20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參考資料</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965363609"/>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Weight Decay</a:t>
            </a:r>
            <a:endParaRPr lang="zh-TW" altLang="en-US" sz="4000" dirty="0">
              <a:solidFill>
                <a:srgbClr val="FFFF00"/>
              </a:solidFill>
            </a:endParaRPr>
          </a:p>
        </p:txBody>
      </p:sp>
    </p:spTree>
    <p:extLst>
      <p:ext uri="{BB962C8B-B14F-4D97-AF65-F5344CB8AC3E}">
        <p14:creationId xmlns:p14="http://schemas.microsoft.com/office/powerpoint/2010/main" val="11739606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加快達到指標的時間</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3699580317"/>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morvanzhou.github.io/static/results/ML-intro/L1l2regularizat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898849"/>
            <a:ext cx="5269315" cy="268234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版面配置區 2">
            <a:extLst>
              <a:ext uri="{FF2B5EF4-FFF2-40B4-BE49-F238E27FC236}">
                <a16:creationId xmlns:a16="http://schemas.microsoft.com/office/drawing/2014/main" id="{33116FE7-D9F5-3951-3234-F101EA711033}"/>
              </a:ext>
            </a:extLst>
          </p:cNvPr>
          <p:cNvSpPr txBox="1">
            <a:spLocks/>
          </p:cNvSpPr>
          <p:nvPr/>
        </p:nvSpPr>
        <p:spPr>
          <a:xfrm>
            <a:off x="1066800" y="3048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過擬合的出現</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FB654B67-66F4-B388-407B-39351A8C6061}"/>
              </a:ext>
            </a:extLst>
          </p:cNvPr>
          <p:cNvSpPr txBox="1"/>
          <p:nvPr/>
        </p:nvSpPr>
        <p:spPr>
          <a:xfrm>
            <a:off x="457200" y="1740158"/>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模型非常完美的擬合了訓練資料</a:t>
            </a:r>
            <a:endParaRPr lang="en-US" altLang="zh-TW" sz="3200" b="1"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484641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overfitting</a:t>
            </a:r>
            <a:r>
              <a:rPr lang="zh-TW" altLang="en-US" sz="3200" b="1" i="0" dirty="0">
                <a:effectLst/>
                <a:latin typeface="微軟正黑體" panose="020B0604030504040204" pitchFamily="34" charset="-120"/>
                <a:ea typeface="微軟正黑體" panose="020B0604030504040204" pitchFamily="34" charset="-120"/>
              </a:rPr>
              <a:t>發生是模型本身就過於複雜</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讓複雜模型退回至比較簡單模型</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退回方法就是正規化</a:t>
            </a:r>
            <a:r>
              <a:rPr lang="en-US" altLang="zh-TW" sz="3200" b="1" i="0" dirty="0">
                <a:effectLst/>
                <a:latin typeface="微軟正黑體" panose="020B0604030504040204" pitchFamily="34" charset="-120"/>
                <a:ea typeface="微軟正黑體" panose="020B0604030504040204" pitchFamily="34" charset="-120"/>
              </a:rPr>
              <a:t>(Regularization)</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減少特徵，把權重變成</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，稱為</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正規化</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減少特徵權重差異，讓某些特徵的權重不要太突出，稱為</a:t>
            </a:r>
            <a:r>
              <a:rPr lang="en-US" altLang="zh-TW" sz="3200" b="1" i="0" dirty="0">
                <a:effectLst/>
                <a:latin typeface="微軟正黑體" panose="020B0604030504040204" pitchFamily="34" charset="-120"/>
                <a:ea typeface="微軟正黑體" panose="020B0604030504040204" pitchFamily="34" charset="-120"/>
              </a:rPr>
              <a:t>L2</a:t>
            </a:r>
            <a:r>
              <a:rPr lang="zh-TW" altLang="en-US" sz="3200" b="1" i="0" dirty="0">
                <a:effectLst/>
                <a:latin typeface="微軟正黑體" panose="020B0604030504040204" pitchFamily="34" charset="-120"/>
                <a:ea typeface="微軟正黑體" panose="020B0604030504040204" pitchFamily="34" charset="-120"/>
              </a:rPr>
              <a:t>正規化</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L1/L2</a:t>
            </a:r>
            <a:r>
              <a:rPr lang="zh-TW" altLang="en-US" sz="3200" b="1" dirty="0">
                <a:latin typeface="微軟正黑體" panose="020B0604030504040204" pitchFamily="34" charset="-120"/>
                <a:ea typeface="微軟正黑體" panose="020B0604030504040204" pitchFamily="34" charset="-120"/>
              </a:rPr>
              <a:t>加在損失函數後面，一般也稱之為</a:t>
            </a:r>
            <a:r>
              <a:rPr lang="zh-TW" altLang="en-US" sz="3200" b="1" dirty="0">
                <a:solidFill>
                  <a:srgbClr val="FFFF00"/>
                </a:solidFill>
                <a:latin typeface="微軟正黑體" panose="020B0604030504040204" pitchFamily="34" charset="-120"/>
                <a:ea typeface="微軟正黑體" panose="020B0604030504040204" pitchFamily="34" charset="-120"/>
              </a:rPr>
              <a:t>「懲罰項」</a:t>
            </a:r>
            <a:endParaRPr lang="en-US" altLang="zh-TW" sz="3200" b="1" i="0" dirty="0">
              <a:solidFill>
                <a:srgbClr val="FFFF00"/>
              </a:solidFill>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模型太複雜</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958618264"/>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實際演示</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6DA1EA8A-18F6-7036-8872-26ECCD39CFF7}"/>
              </a:ext>
            </a:extLst>
          </p:cNvPr>
          <p:cNvPicPr>
            <a:picLocks noChangeAspect="1"/>
          </p:cNvPicPr>
          <p:nvPr/>
        </p:nvPicPr>
        <p:blipFill>
          <a:blip r:embed="rId3"/>
          <a:stretch>
            <a:fillRect/>
          </a:stretch>
        </p:blipFill>
        <p:spPr>
          <a:xfrm>
            <a:off x="1143000" y="2577282"/>
            <a:ext cx="7086600" cy="3879704"/>
          </a:xfrm>
          <a:prstGeom prst="rect">
            <a:avLst/>
          </a:prstGeom>
        </p:spPr>
      </p:pic>
      <p:sp>
        <p:nvSpPr>
          <p:cNvPr id="10" name="文字方塊 9">
            <a:extLst>
              <a:ext uri="{FF2B5EF4-FFF2-40B4-BE49-F238E27FC236}">
                <a16:creationId xmlns:a16="http://schemas.microsoft.com/office/drawing/2014/main" id="{D39A802B-BF07-F55E-9F81-3DB0F3D7EB3C}"/>
              </a:ext>
            </a:extLst>
          </p:cNvPr>
          <p:cNvSpPr txBox="1"/>
          <p:nvPr/>
        </p:nvSpPr>
        <p:spPr>
          <a:xfrm>
            <a:off x="2590800" y="1752600"/>
            <a:ext cx="4572000" cy="369332"/>
          </a:xfrm>
          <a:prstGeom prst="rect">
            <a:avLst/>
          </a:prstGeom>
          <a:noFill/>
        </p:spPr>
        <p:txBody>
          <a:bodyPr wrap="square">
            <a:spAutoFit/>
          </a:bodyPr>
          <a:lstStyle/>
          <a:p>
            <a:r>
              <a:rPr lang="zh-TW" altLang="en-US" dirty="0">
                <a:hlinkClick r:id="rId4"/>
              </a:rPr>
              <a:t>https://playground.tensorflow.org/</a:t>
            </a:r>
            <a:endParaRPr lang="zh-TW" altLang="en-US" dirty="0"/>
          </a:p>
        </p:txBody>
      </p:sp>
    </p:spTree>
    <p:extLst>
      <p:ext uri="{BB962C8B-B14F-4D97-AF65-F5344CB8AC3E}">
        <p14:creationId xmlns:p14="http://schemas.microsoft.com/office/powerpoint/2010/main" val="3815790863"/>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實際演示</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
        <p:nvSpPr>
          <p:cNvPr id="10" name="文字方塊 9">
            <a:extLst>
              <a:ext uri="{FF2B5EF4-FFF2-40B4-BE49-F238E27FC236}">
                <a16:creationId xmlns:a16="http://schemas.microsoft.com/office/drawing/2014/main" id="{D39A802B-BF07-F55E-9F81-3DB0F3D7EB3C}"/>
              </a:ext>
            </a:extLst>
          </p:cNvPr>
          <p:cNvSpPr txBox="1"/>
          <p:nvPr/>
        </p:nvSpPr>
        <p:spPr>
          <a:xfrm>
            <a:off x="2590800" y="1752600"/>
            <a:ext cx="4572000" cy="369332"/>
          </a:xfrm>
          <a:prstGeom prst="rect">
            <a:avLst/>
          </a:prstGeom>
          <a:noFill/>
        </p:spPr>
        <p:txBody>
          <a:bodyPr wrap="square">
            <a:spAutoFit/>
          </a:bodyPr>
          <a:lstStyle/>
          <a:p>
            <a:r>
              <a:rPr lang="zh-TW" altLang="en-US" dirty="0">
                <a:hlinkClick r:id="rId3"/>
              </a:rPr>
              <a:t>https://playground.tensorflow.org/</a:t>
            </a:r>
            <a:endParaRPr lang="zh-TW" altLang="en-US" dirty="0"/>
          </a:p>
        </p:txBody>
      </p:sp>
      <p:pic>
        <p:nvPicPr>
          <p:cNvPr id="5" name="圖片 4">
            <a:extLst>
              <a:ext uri="{FF2B5EF4-FFF2-40B4-BE49-F238E27FC236}">
                <a16:creationId xmlns:a16="http://schemas.microsoft.com/office/drawing/2014/main" id="{90F0B724-AFAB-3F9E-9993-D7DBEA326BD5}"/>
              </a:ext>
            </a:extLst>
          </p:cNvPr>
          <p:cNvPicPr>
            <a:picLocks noChangeAspect="1"/>
          </p:cNvPicPr>
          <p:nvPr/>
        </p:nvPicPr>
        <p:blipFill>
          <a:blip r:embed="rId4"/>
          <a:stretch>
            <a:fillRect/>
          </a:stretch>
        </p:blipFill>
        <p:spPr>
          <a:xfrm>
            <a:off x="533400" y="2522532"/>
            <a:ext cx="8296469" cy="3758525"/>
          </a:xfrm>
          <a:prstGeom prst="rect">
            <a:avLst/>
          </a:prstGeom>
        </p:spPr>
      </p:pic>
    </p:spTree>
    <p:extLst>
      <p:ext uri="{BB962C8B-B14F-4D97-AF65-F5344CB8AC3E}">
        <p14:creationId xmlns:p14="http://schemas.microsoft.com/office/powerpoint/2010/main" val="354473394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實際演示</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
        <p:nvSpPr>
          <p:cNvPr id="10" name="文字方塊 9">
            <a:extLst>
              <a:ext uri="{FF2B5EF4-FFF2-40B4-BE49-F238E27FC236}">
                <a16:creationId xmlns:a16="http://schemas.microsoft.com/office/drawing/2014/main" id="{D39A802B-BF07-F55E-9F81-3DB0F3D7EB3C}"/>
              </a:ext>
            </a:extLst>
          </p:cNvPr>
          <p:cNvSpPr txBox="1"/>
          <p:nvPr/>
        </p:nvSpPr>
        <p:spPr>
          <a:xfrm>
            <a:off x="2590800" y="1752600"/>
            <a:ext cx="4572000" cy="369332"/>
          </a:xfrm>
          <a:prstGeom prst="rect">
            <a:avLst/>
          </a:prstGeom>
          <a:noFill/>
        </p:spPr>
        <p:txBody>
          <a:bodyPr wrap="square">
            <a:spAutoFit/>
          </a:bodyPr>
          <a:lstStyle/>
          <a:p>
            <a:r>
              <a:rPr lang="zh-TW" altLang="en-US" dirty="0">
                <a:hlinkClick r:id="rId3"/>
              </a:rPr>
              <a:t>https://playground.tensorflow.org/</a:t>
            </a:r>
            <a:endParaRPr lang="zh-TW" altLang="en-US" dirty="0"/>
          </a:p>
        </p:txBody>
      </p:sp>
      <p:pic>
        <p:nvPicPr>
          <p:cNvPr id="6" name="圖片 5">
            <a:extLst>
              <a:ext uri="{FF2B5EF4-FFF2-40B4-BE49-F238E27FC236}">
                <a16:creationId xmlns:a16="http://schemas.microsoft.com/office/drawing/2014/main" id="{90E2C6FC-6767-D15C-5330-536286F04A79}"/>
              </a:ext>
            </a:extLst>
          </p:cNvPr>
          <p:cNvPicPr>
            <a:picLocks noChangeAspect="1"/>
          </p:cNvPicPr>
          <p:nvPr/>
        </p:nvPicPr>
        <p:blipFill>
          <a:blip r:embed="rId4"/>
          <a:stretch>
            <a:fillRect/>
          </a:stretch>
        </p:blipFill>
        <p:spPr>
          <a:xfrm>
            <a:off x="457200" y="2895600"/>
            <a:ext cx="8382000" cy="3617128"/>
          </a:xfrm>
          <a:prstGeom prst="rect">
            <a:avLst/>
          </a:prstGeom>
        </p:spPr>
      </p:pic>
    </p:spTree>
    <p:extLst>
      <p:ext uri="{BB962C8B-B14F-4D97-AF65-F5344CB8AC3E}">
        <p14:creationId xmlns:p14="http://schemas.microsoft.com/office/powerpoint/2010/main" val="2207378655"/>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實際演示</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
        <p:nvSpPr>
          <p:cNvPr id="10" name="文字方塊 9">
            <a:extLst>
              <a:ext uri="{FF2B5EF4-FFF2-40B4-BE49-F238E27FC236}">
                <a16:creationId xmlns:a16="http://schemas.microsoft.com/office/drawing/2014/main" id="{D39A802B-BF07-F55E-9F81-3DB0F3D7EB3C}"/>
              </a:ext>
            </a:extLst>
          </p:cNvPr>
          <p:cNvSpPr txBox="1"/>
          <p:nvPr/>
        </p:nvSpPr>
        <p:spPr>
          <a:xfrm>
            <a:off x="2590800" y="1752600"/>
            <a:ext cx="4572000" cy="369332"/>
          </a:xfrm>
          <a:prstGeom prst="rect">
            <a:avLst/>
          </a:prstGeom>
          <a:noFill/>
        </p:spPr>
        <p:txBody>
          <a:bodyPr wrap="square">
            <a:spAutoFit/>
          </a:bodyPr>
          <a:lstStyle/>
          <a:p>
            <a:r>
              <a:rPr lang="zh-TW" altLang="en-US" dirty="0">
                <a:hlinkClick r:id="rId3"/>
              </a:rPr>
              <a:t>https://playground.tensorflow.org/</a:t>
            </a:r>
            <a:endParaRPr lang="zh-TW" altLang="en-US" dirty="0"/>
          </a:p>
        </p:txBody>
      </p:sp>
      <p:pic>
        <p:nvPicPr>
          <p:cNvPr id="5" name="圖片 4">
            <a:extLst>
              <a:ext uri="{FF2B5EF4-FFF2-40B4-BE49-F238E27FC236}">
                <a16:creationId xmlns:a16="http://schemas.microsoft.com/office/drawing/2014/main" id="{C4113609-B712-BC66-09D5-4AFF34EE2DC4}"/>
              </a:ext>
            </a:extLst>
          </p:cNvPr>
          <p:cNvPicPr>
            <a:picLocks noChangeAspect="1"/>
          </p:cNvPicPr>
          <p:nvPr/>
        </p:nvPicPr>
        <p:blipFill>
          <a:blip r:embed="rId4"/>
          <a:stretch>
            <a:fillRect/>
          </a:stretch>
        </p:blipFill>
        <p:spPr>
          <a:xfrm>
            <a:off x="990600" y="2514600"/>
            <a:ext cx="7315200" cy="3829603"/>
          </a:xfrm>
          <a:prstGeom prst="rect">
            <a:avLst/>
          </a:prstGeom>
        </p:spPr>
      </p:pic>
    </p:spTree>
    <p:extLst>
      <p:ext uri="{BB962C8B-B14F-4D97-AF65-F5344CB8AC3E}">
        <p14:creationId xmlns:p14="http://schemas.microsoft.com/office/powerpoint/2010/main" val="3171132004"/>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22098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如果我們先不打開正規化，執行訓練後，你可以看到隱藏層，訓練得到的神經元圖像由它們之間連接的線可看的出來，每個權重與神經元都處於活躍狀態</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無正規化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247546130"/>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22098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正規化：有可能導致零權重，因刪除更多特徵而使模型稀疏</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L2</a:t>
            </a:r>
            <a:r>
              <a:rPr lang="zh-TW" altLang="en-US" sz="3200" b="1" i="0" dirty="0">
                <a:effectLst/>
                <a:latin typeface="微軟正黑體" panose="020B0604030504040204" pitchFamily="34" charset="-120"/>
                <a:ea typeface="微軟正黑體" panose="020B0604030504040204" pitchFamily="34" charset="-120"/>
              </a:rPr>
              <a:t>正規化：會對更大的權重值造成更大的影響，將使權重值保持較小</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有正規化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742430476"/>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22098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如果把正規化</a:t>
            </a:r>
            <a:r>
              <a:rPr lang="en-US" altLang="zh-TW" sz="3200" b="1" i="0" dirty="0">
                <a:effectLst/>
                <a:latin typeface="微軟正黑體" panose="020B0604030504040204" pitchFamily="34" charset="-120"/>
                <a:ea typeface="微軟正黑體" panose="020B0604030504040204" pitchFamily="34" charset="-120"/>
              </a:rPr>
              <a:t>(Regularization)</a:t>
            </a:r>
            <a:r>
              <a:rPr lang="zh-TW" altLang="en-US" sz="3200" b="1" i="0" dirty="0">
                <a:effectLst/>
                <a:latin typeface="微軟正黑體" panose="020B0604030504040204" pitchFamily="34" charset="-120"/>
                <a:ea typeface="微軟正黑體" panose="020B0604030504040204" pitchFamily="34" charset="-120"/>
              </a:rPr>
              <a:t>設定為</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，再執行訓練可以看到很多權重都被設定為</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，特徵輸入與隱藏層的神經元被大大的減少</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L1</a:t>
            </a:r>
            <a:r>
              <a:rPr lang="zh-TW" altLang="en-US" sz="4800" b="1" i="0" dirty="0">
                <a:solidFill>
                  <a:srgbClr val="00B0F0"/>
                </a:solidFill>
                <a:effectLst/>
                <a:latin typeface="微軟正黑體" panose="020B0604030504040204" pitchFamily="34" charset="-120"/>
                <a:ea typeface="微軟正黑體" panose="020B0604030504040204" pitchFamily="34" charset="-120"/>
              </a:rPr>
              <a:t>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1FB17855-E17A-EDC8-E8AE-87334962AC2D}"/>
              </a:ext>
            </a:extLst>
          </p:cNvPr>
          <p:cNvPicPr>
            <a:picLocks noChangeAspect="1"/>
          </p:cNvPicPr>
          <p:nvPr/>
        </p:nvPicPr>
        <p:blipFill>
          <a:blip r:embed="rId3"/>
          <a:stretch>
            <a:fillRect/>
          </a:stretch>
        </p:blipFill>
        <p:spPr>
          <a:xfrm>
            <a:off x="3092229" y="4674349"/>
            <a:ext cx="3372949" cy="1193051"/>
          </a:xfrm>
          <a:prstGeom prst="rect">
            <a:avLst/>
          </a:prstGeom>
        </p:spPr>
      </p:pic>
    </p:spTree>
    <p:extLst>
      <p:ext uri="{BB962C8B-B14F-4D97-AF65-F5344CB8AC3E}">
        <p14:creationId xmlns:p14="http://schemas.microsoft.com/office/powerpoint/2010/main" val="2722988435"/>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2209800"/>
            <a:ext cx="8229600" cy="156966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L2</a:t>
            </a:r>
            <a:r>
              <a:rPr lang="zh-TW" altLang="en-US" sz="3200" b="1" i="0" dirty="0">
                <a:effectLst/>
                <a:latin typeface="微軟正黑體" panose="020B0604030504040204" pitchFamily="34" charset="-120"/>
                <a:ea typeface="微軟正黑體" panose="020B0604030504040204" pitchFamily="34" charset="-120"/>
              </a:rPr>
              <a:t>正規化，當我們訓練它時，每個權重與神經元都還是處於活動狀態，但是非常虛弱</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L2</a:t>
            </a:r>
            <a:r>
              <a:rPr lang="zh-TW" altLang="en-US" sz="4800" b="1" i="0" dirty="0">
                <a:solidFill>
                  <a:srgbClr val="00B0F0"/>
                </a:solidFill>
                <a:effectLst/>
                <a:latin typeface="微軟正黑體" panose="020B0604030504040204" pitchFamily="34" charset="-120"/>
                <a:ea typeface="微軟正黑體" panose="020B0604030504040204" pitchFamily="34" charset="-120"/>
              </a:rPr>
              <a:t>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F2251A90-A9EB-1528-B689-71E0CF698124}"/>
              </a:ext>
            </a:extLst>
          </p:cNvPr>
          <p:cNvPicPr>
            <a:picLocks noChangeAspect="1"/>
          </p:cNvPicPr>
          <p:nvPr/>
        </p:nvPicPr>
        <p:blipFill>
          <a:blip r:embed="rId3"/>
          <a:stretch>
            <a:fillRect/>
          </a:stretch>
        </p:blipFill>
        <p:spPr>
          <a:xfrm>
            <a:off x="3035074" y="4206688"/>
            <a:ext cx="3625397" cy="1203512"/>
          </a:xfrm>
          <a:prstGeom prst="rect">
            <a:avLst/>
          </a:prstGeom>
        </p:spPr>
      </p:pic>
    </p:spTree>
    <p:extLst>
      <p:ext uri="{BB962C8B-B14F-4D97-AF65-F5344CB8AC3E}">
        <p14:creationId xmlns:p14="http://schemas.microsoft.com/office/powerpoint/2010/main" val="30573038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447800"/>
            <a:ext cx="8229600" cy="3539430"/>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使用快速的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GPU/TPU</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使用更多的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GPU/TPU</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資料的清理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去除無用資料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降低資料的精度</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(float32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改成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int16/int8)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TensorRT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等技術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調整網路的層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加快訓練時間</a:t>
            </a:r>
          </a:p>
        </p:txBody>
      </p:sp>
    </p:spTree>
    <p:extLst>
      <p:ext uri="{BB962C8B-B14F-4D97-AF65-F5344CB8AC3E}">
        <p14:creationId xmlns:p14="http://schemas.microsoft.com/office/powerpoint/2010/main" val="3191107314"/>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1522244444"/>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746545643"/>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神經網路中的參數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與模型更新相關的超參數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與訓練及測試相關的超參數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與網路相關的超參數</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針對超參數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465911276"/>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神經網路中的參數</a:t>
            </a:r>
            <a:endParaRPr lang="zh-TW" altLang="en-US" sz="4000" dirty="0">
              <a:solidFill>
                <a:srgbClr val="FFFF00"/>
              </a:solidFill>
            </a:endParaRPr>
          </a:p>
        </p:txBody>
      </p:sp>
    </p:spTree>
    <p:extLst>
      <p:ext uri="{BB962C8B-B14F-4D97-AF65-F5344CB8AC3E}">
        <p14:creationId xmlns:p14="http://schemas.microsoft.com/office/powerpoint/2010/main" val="1226792166"/>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參數 </a:t>
            </a:r>
            <a:r>
              <a:rPr lang="en-US" altLang="zh-TW" sz="3200" b="1" i="0" dirty="0">
                <a:effectLst/>
                <a:latin typeface="微軟正黑體" panose="020B0604030504040204" pitchFamily="34" charset="-120"/>
                <a:ea typeface="微軟正黑體" panose="020B0604030504040204" pitchFamily="34" charset="-120"/>
              </a:rPr>
              <a:t>(Parameters)</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超參數 </a:t>
            </a:r>
            <a:r>
              <a:rPr lang="en-US" altLang="zh-TW" sz="3200" b="1" i="0" dirty="0">
                <a:effectLst/>
                <a:latin typeface="微軟正黑體" panose="020B0604030504040204" pitchFamily="34" charset="-120"/>
                <a:ea typeface="微軟正黑體" panose="020B0604030504040204" pitchFamily="34" charset="-120"/>
              </a:rPr>
              <a:t>(Hyperparameters)</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參數是訓練模型時學習出的，譬如如權重</a:t>
            </a:r>
            <a:r>
              <a:rPr lang="en-US" altLang="zh-TW" sz="3200" b="1" i="0" dirty="0">
                <a:effectLst/>
                <a:latin typeface="微軟正黑體" panose="020B0604030504040204" pitchFamily="34" charset="-120"/>
                <a:ea typeface="微軟正黑體" panose="020B0604030504040204" pitchFamily="34" charset="-120"/>
              </a:rPr>
              <a:t>w</a:t>
            </a:r>
            <a:r>
              <a:rPr lang="zh-TW" altLang="en-US" sz="3200" b="1" i="0" dirty="0">
                <a:effectLst/>
                <a:latin typeface="微軟正黑體" panose="020B0604030504040204" pitchFamily="34" charset="-120"/>
                <a:ea typeface="微軟正黑體" panose="020B0604030504040204" pitchFamily="34" charset="-120"/>
              </a:rPr>
              <a:t>與偏差值</a:t>
            </a:r>
            <a:r>
              <a:rPr lang="en-US" altLang="zh-TW" sz="3200" b="1" i="0" dirty="0">
                <a:effectLst/>
                <a:latin typeface="微軟正黑體" panose="020B0604030504040204" pitchFamily="34" charset="-120"/>
                <a:ea typeface="微軟正黑體" panose="020B0604030504040204" pitchFamily="34" charset="-120"/>
              </a:rPr>
              <a:t>b</a:t>
            </a:r>
            <a:r>
              <a:rPr lang="zh-TW" altLang="en-US" sz="3200" b="1" i="0" dirty="0">
                <a:effectLst/>
                <a:latin typeface="微軟正黑體" panose="020B0604030504040204" pitchFamily="34" charset="-120"/>
                <a:ea typeface="微軟正黑體" panose="020B0604030504040204" pitchFamily="34" charset="-120"/>
              </a:rPr>
              <a:t> </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超參數則是則是由人為給定，例如神經網路的層數、損失函數、卷積核的大小、學習率等等</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神經網路中的參數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719486939"/>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156966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使用預設值</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網路上搜尋他人的超參數設計</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透過訓練成功調整，實驗的方式進行設計</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如何決定超參數的數值</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37659551"/>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資料分為</a:t>
            </a:r>
            <a:r>
              <a:rPr lang="en-US" altLang="zh-TW" sz="3200" b="1" i="0" dirty="0">
                <a:effectLst/>
                <a:latin typeface="微軟正黑體" panose="020B0604030504040204" pitchFamily="34" charset="-120"/>
                <a:ea typeface="微軟正黑體" panose="020B0604030504040204" pitchFamily="34" charset="-120"/>
              </a:rPr>
              <a:t>training</a:t>
            </a:r>
            <a:r>
              <a:rPr lang="zh-TW" altLang="en-US" sz="3200" b="1" i="0" dirty="0">
                <a:effectLst/>
                <a:latin typeface="微軟正黑體" panose="020B0604030504040204" pitchFamily="34" charset="-120"/>
                <a:ea typeface="微軟正黑體" panose="020B0604030504040204" pitchFamily="34" charset="-120"/>
              </a:rPr>
              <a:t>、</a:t>
            </a:r>
            <a:r>
              <a:rPr lang="en-US" altLang="zh-TW" sz="3200" b="1" i="0" dirty="0" err="1">
                <a:effectLst/>
                <a:latin typeface="微軟正黑體" panose="020B0604030504040204" pitchFamily="34" charset="-120"/>
                <a:ea typeface="微軟正黑體" panose="020B0604030504040204" pitchFamily="34" charset="-120"/>
              </a:rPr>
              <a:t>val</a:t>
            </a:r>
            <a:r>
              <a:rPr lang="zh-TW" altLang="en-US" sz="3200" b="1" i="0" dirty="0">
                <a:effectLst/>
                <a:latin typeface="微軟正黑體" panose="020B0604030504040204" pitchFamily="34" charset="-120"/>
                <a:ea typeface="微軟正黑體" panose="020B0604030504040204" pitchFamily="34" charset="-120"/>
              </a:rPr>
              <a:t>與</a:t>
            </a:r>
            <a:r>
              <a:rPr lang="en-US" altLang="zh-TW" sz="3200" b="1" i="0" dirty="0">
                <a:effectLst/>
                <a:latin typeface="微軟正黑體" panose="020B0604030504040204" pitchFamily="34" charset="-120"/>
                <a:ea typeface="微軟正黑體" panose="020B0604030504040204" pitchFamily="34" charset="-120"/>
              </a:rPr>
              <a:t>test</a:t>
            </a:r>
            <a:r>
              <a:rPr lang="zh-TW" altLang="en-US" sz="3200" b="1" i="0" dirty="0">
                <a:effectLst/>
                <a:latin typeface="微軟正黑體" panose="020B0604030504040204" pitchFamily="34" charset="-120"/>
                <a:ea typeface="微軟正黑體" panose="020B0604030504040204" pitchFamily="34" charset="-120"/>
              </a:rPr>
              <a:t>三組</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藉由</a:t>
            </a:r>
            <a:r>
              <a:rPr lang="en-US" altLang="zh-TW" sz="3200" b="1" i="0" dirty="0">
                <a:effectLst/>
                <a:latin typeface="微軟正黑體" panose="020B0604030504040204" pitchFamily="34" charset="-120"/>
                <a:ea typeface="微軟正黑體" panose="020B0604030504040204" pitchFamily="34" charset="-120"/>
              </a:rPr>
              <a:t>training</a:t>
            </a:r>
            <a:r>
              <a:rPr lang="zh-TW" altLang="en-US" sz="3200" b="1" i="0" dirty="0">
                <a:effectLst/>
                <a:latin typeface="微軟正黑體" panose="020B0604030504040204" pitchFamily="34" charset="-120"/>
                <a:ea typeface="微軟正黑體" panose="020B0604030504040204" pitchFamily="34" charset="-120"/>
              </a:rPr>
              <a:t>進行模型訓練，並在</a:t>
            </a:r>
            <a:r>
              <a:rPr lang="en-US" altLang="zh-TW" sz="3200" b="1" i="0" dirty="0">
                <a:effectLst/>
                <a:latin typeface="微軟正黑體" panose="020B0604030504040204" pitchFamily="34" charset="-120"/>
                <a:ea typeface="微軟正黑體" panose="020B0604030504040204" pitchFamily="34" charset="-120"/>
              </a:rPr>
              <a:t>validation set</a:t>
            </a:r>
            <a:r>
              <a:rPr lang="zh-TW" altLang="en-US" sz="3200" b="1" i="0" dirty="0">
                <a:effectLst/>
                <a:latin typeface="微軟正黑體" panose="020B0604030504040204" pitchFamily="34" charset="-120"/>
                <a:ea typeface="微軟正黑體" panose="020B0604030504040204" pitchFamily="34" charset="-120"/>
              </a:rPr>
              <a:t>上驗證所設定的超參數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選出最好的模型後，再測試到</a:t>
            </a:r>
            <a:r>
              <a:rPr lang="en-US" altLang="zh-TW" sz="3200" b="1" i="0" dirty="0">
                <a:effectLst/>
                <a:latin typeface="微軟正黑體" panose="020B0604030504040204" pitchFamily="34" charset="-120"/>
                <a:ea typeface="微軟正黑體" panose="020B0604030504040204" pitchFamily="34" charset="-120"/>
              </a:rPr>
              <a:t>testing set</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可以得到可信度較高的資料</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若只分</a:t>
            </a:r>
            <a:r>
              <a:rPr lang="en-US" altLang="zh-TW" sz="3200" b="1" i="0" dirty="0">
                <a:effectLst/>
                <a:latin typeface="微軟正黑體" panose="020B0604030504040204" pitchFamily="34" charset="-120"/>
                <a:ea typeface="微軟正黑體" panose="020B0604030504040204" pitchFamily="34" charset="-120"/>
              </a:rPr>
              <a:t>train</a:t>
            </a:r>
            <a:r>
              <a:rPr lang="zh-TW" altLang="en-US" sz="3200" b="1" i="0" dirty="0">
                <a:effectLst/>
                <a:latin typeface="微軟正黑體" panose="020B0604030504040204" pitchFamily="34" charset="-120"/>
                <a:ea typeface="微軟正黑體" panose="020B0604030504040204" pitchFamily="34" charset="-120"/>
              </a:rPr>
              <a:t>與</a:t>
            </a:r>
            <a:r>
              <a:rPr lang="en-US" altLang="zh-TW" sz="3200" b="1" i="0" dirty="0">
                <a:effectLst/>
                <a:latin typeface="微軟正黑體" panose="020B0604030504040204" pitchFamily="34" charset="-120"/>
                <a:ea typeface="微軟正黑體" panose="020B0604030504040204" pitchFamily="34" charset="-120"/>
              </a:rPr>
              <a:t>test</a:t>
            </a:r>
            <a:r>
              <a:rPr lang="zh-TW" altLang="en-US" sz="3200" b="1" i="0" dirty="0">
                <a:effectLst/>
                <a:latin typeface="微軟正黑體" panose="020B0604030504040204" pitchFamily="34" charset="-120"/>
                <a:ea typeface="微軟正黑體" panose="020B0604030504040204" pitchFamily="34" charset="-120"/>
              </a:rPr>
              <a:t>兩資料庫，由</a:t>
            </a:r>
            <a:r>
              <a:rPr lang="en-US" altLang="zh-TW" sz="3200" b="1" i="0" dirty="0">
                <a:effectLst/>
                <a:latin typeface="微軟正黑體" panose="020B0604030504040204" pitchFamily="34" charset="-120"/>
                <a:ea typeface="微軟正黑體" panose="020B0604030504040204" pitchFamily="34" charset="-120"/>
              </a:rPr>
              <a:t>test set</a:t>
            </a:r>
            <a:r>
              <a:rPr lang="zh-TW" altLang="en-US" sz="3200" b="1" i="0" dirty="0">
                <a:effectLst/>
                <a:latin typeface="微軟正黑體" panose="020B0604030504040204" pitchFamily="34" charset="-120"/>
                <a:ea typeface="微軟正黑體" panose="020B0604030504040204" pitchFamily="34" charset="-120"/>
              </a:rPr>
              <a:t>的效能選擇模型，無法得知這組參數設計是否可在新資料庫上有良好效能的問題</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因為此時的模型超參數是由</a:t>
            </a:r>
            <a:r>
              <a:rPr lang="en-US" altLang="zh-TW" sz="3200" b="1" i="0" dirty="0">
                <a:effectLst/>
                <a:latin typeface="微軟正黑體" panose="020B0604030504040204" pitchFamily="34" charset="-120"/>
                <a:ea typeface="微軟正黑體" panose="020B0604030504040204" pitchFamily="34" charset="-120"/>
              </a:rPr>
              <a:t>test</a:t>
            </a:r>
            <a:r>
              <a:rPr lang="zh-TW" altLang="en-US" sz="3200" b="1" i="0" dirty="0">
                <a:effectLst/>
                <a:latin typeface="微軟正黑體" panose="020B0604030504040204" pitchFamily="34" charset="-120"/>
                <a:ea typeface="微軟正黑體" panose="020B0604030504040204" pitchFamily="34" charset="-120"/>
              </a:rPr>
              <a:t>決定</a:t>
            </a:r>
            <a:r>
              <a:rPr lang="en-US" altLang="zh-TW" sz="3200" b="1" i="0" dirty="0">
                <a:effectLst/>
                <a:latin typeface="微軟正黑體" panose="020B0604030504040204" pitchFamily="34" charset="-120"/>
                <a:ea typeface="微軟正黑體" panose="020B0604030504040204" pitchFamily="34" charset="-120"/>
              </a:rPr>
              <a:t>)</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微調超參數</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640619775"/>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batch size</a:t>
            </a:r>
            <a:r>
              <a:rPr lang="zh-TW" altLang="en-US" sz="3200" b="1" i="0" dirty="0">
                <a:effectLst/>
                <a:latin typeface="微軟正黑體" panose="020B0604030504040204" pitchFamily="34" charset="-120"/>
                <a:ea typeface="微軟正黑體" panose="020B0604030504040204" pitchFamily="34" charset="-120"/>
              </a:rPr>
              <a:t>：一次迭代放入進行訓練或測試的影像數量 </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epoch</a:t>
            </a:r>
            <a:r>
              <a:rPr lang="zh-TW" altLang="en-US" sz="3200" b="1" i="0" dirty="0">
                <a:effectLst/>
                <a:latin typeface="微軟正黑體" panose="020B0604030504040204" pitchFamily="34" charset="-120"/>
                <a:ea typeface="微軟正黑體" panose="020B0604030504040204" pitchFamily="34" charset="-120"/>
              </a:rPr>
              <a:t>：一種單位，所有影像皆被計算過</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次後即為</a:t>
            </a:r>
            <a:r>
              <a:rPr lang="en-US" altLang="zh-TW" sz="3200" b="1" i="0" dirty="0">
                <a:effectLst/>
                <a:latin typeface="微軟正黑體" panose="020B0604030504040204" pitchFamily="34" charset="-120"/>
                <a:ea typeface="微軟正黑體" panose="020B0604030504040204" pitchFamily="34" charset="-120"/>
              </a:rPr>
              <a:t>1 epoch</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微調超參數</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482562362"/>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與模型更新相關的超參數</a:t>
            </a:r>
            <a:endParaRPr lang="zh-TW" altLang="en-US" sz="4000" dirty="0">
              <a:solidFill>
                <a:srgbClr val="FFFF00"/>
              </a:solidFill>
            </a:endParaRPr>
          </a:p>
        </p:txBody>
      </p:sp>
    </p:spTree>
    <p:extLst>
      <p:ext uri="{BB962C8B-B14F-4D97-AF65-F5344CB8AC3E}">
        <p14:creationId xmlns:p14="http://schemas.microsoft.com/office/powerpoint/2010/main" val="2993900110"/>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046988"/>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base_lr</a:t>
            </a:r>
            <a:r>
              <a:rPr lang="zh-TW" altLang="en-US" sz="3200" b="1" i="0" dirty="0">
                <a:effectLst/>
                <a:latin typeface="微軟正黑體" panose="020B0604030504040204" pitchFamily="34" charset="-120"/>
                <a:ea typeface="微軟正黑體" panose="020B0604030504040204" pitchFamily="34" charset="-120"/>
              </a:rPr>
              <a:t>：初始學習率 </a:t>
            </a: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step_size</a:t>
            </a:r>
            <a:r>
              <a:rPr lang="zh-TW" altLang="en-US" sz="3200" b="1" i="0" dirty="0">
                <a:effectLst/>
                <a:latin typeface="微軟正黑體" panose="020B0604030504040204" pitchFamily="34" charset="-120"/>
                <a:ea typeface="微軟正黑體" panose="020B0604030504040204" pitchFamily="34" charset="-120"/>
              </a:rPr>
              <a:t>：多少次迭代後下降學習率 </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gamma</a:t>
            </a:r>
            <a:r>
              <a:rPr lang="zh-TW" altLang="en-US" sz="3200" b="1" i="0" dirty="0">
                <a:effectLst/>
                <a:latin typeface="微軟正黑體" panose="020B0604030504040204" pitchFamily="34" charset="-120"/>
                <a:ea typeface="微軟正黑體" panose="020B0604030504040204" pitchFamily="34" charset="-120"/>
              </a:rPr>
              <a:t>：下降學習率的幅度 </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下降後的學習率 </a:t>
            </a:r>
            <a:r>
              <a:rPr lang="en-US" altLang="zh-TW" sz="3200" b="1" i="0" dirty="0">
                <a:effectLst/>
                <a:latin typeface="微軟正黑體" panose="020B0604030504040204" pitchFamily="34" charset="-120"/>
                <a:ea typeface="微軟正黑體" panose="020B0604030504040204" pitchFamily="34" charset="-120"/>
              </a:rPr>
              <a:t>= </a:t>
            </a:r>
            <a:r>
              <a:rPr lang="zh-TW" altLang="en-US" sz="3200" b="1" i="0" dirty="0">
                <a:effectLst/>
                <a:latin typeface="微軟正黑體" panose="020B0604030504040204" pitchFamily="34" charset="-120"/>
                <a:ea typeface="微軟正黑體" panose="020B0604030504040204" pitchFamily="34" charset="-120"/>
              </a:rPr>
              <a:t>下降前的學習率 * </a:t>
            </a:r>
            <a:r>
              <a:rPr lang="en-US" altLang="zh-TW" sz="3200" b="1" i="0" dirty="0">
                <a:effectLst/>
                <a:latin typeface="微軟正黑體" panose="020B0604030504040204" pitchFamily="34" charset="-120"/>
                <a:ea typeface="微軟正黑體" panose="020B0604030504040204" pitchFamily="34" charset="-120"/>
              </a:rPr>
              <a:t>gamma)</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momentum</a:t>
            </a:r>
            <a:r>
              <a:rPr lang="zh-TW" altLang="en-US" sz="3200" b="1" i="0" dirty="0">
                <a:effectLst/>
                <a:latin typeface="微軟正黑體" panose="020B0604030504040204" pitchFamily="34" charset="-120"/>
                <a:ea typeface="微軟正黑體" panose="020B0604030504040204" pitchFamily="34" charset="-120"/>
              </a:rPr>
              <a:t>：動量</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weght_decay</a:t>
            </a:r>
            <a:r>
              <a:rPr lang="zh-TW" altLang="en-US" sz="3200" b="1" i="0" dirty="0">
                <a:effectLst/>
                <a:latin typeface="微軟正黑體" panose="020B0604030504040204" pitchFamily="34" charset="-120"/>
                <a:ea typeface="微軟正黑體" panose="020B0604030504040204" pitchFamily="34" charset="-120"/>
              </a:rPr>
              <a:t>：權重的懲罰係數</a:t>
            </a:r>
            <a:r>
              <a:rPr lang="en-US" altLang="zh-TW" sz="3200" b="1" i="0" dirty="0">
                <a:effectLst/>
                <a:latin typeface="微軟正黑體" panose="020B0604030504040204" pitchFamily="34" charset="-120"/>
                <a:ea typeface="微軟正黑體" panose="020B0604030504040204" pitchFamily="34" charset="-120"/>
              </a:rPr>
              <a:t>(L1/L2)</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模型相關超參數</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40562826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防止</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overfitting</a:t>
            </a:r>
          </a:p>
        </p:txBody>
      </p:sp>
    </p:spTree>
    <p:extLst>
      <p:ext uri="{BB962C8B-B14F-4D97-AF65-F5344CB8AC3E}">
        <p14:creationId xmlns:p14="http://schemas.microsoft.com/office/powerpoint/2010/main" val="2332609290"/>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與訓練或測試階段相關</a:t>
            </a:r>
            <a:endParaRPr lang="zh-TW" altLang="en-US" sz="4000" dirty="0">
              <a:solidFill>
                <a:srgbClr val="FFFF00"/>
              </a:solidFill>
            </a:endParaRPr>
          </a:p>
        </p:txBody>
      </p:sp>
    </p:spTree>
    <p:extLst>
      <p:ext uri="{BB962C8B-B14F-4D97-AF65-F5344CB8AC3E}">
        <p14:creationId xmlns:p14="http://schemas.microsoft.com/office/powerpoint/2010/main" val="3915425763"/>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max_iter</a:t>
            </a:r>
            <a:r>
              <a:rPr lang="zh-TW" altLang="en-US" sz="3200" b="1" i="0" dirty="0">
                <a:effectLst/>
                <a:latin typeface="微軟正黑體" panose="020B0604030504040204" pitchFamily="34" charset="-120"/>
                <a:ea typeface="微軟正黑體" panose="020B0604030504040204" pitchFamily="34" charset="-120"/>
              </a:rPr>
              <a:t>：訓練時的迭代次數 </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snapshot</a:t>
            </a:r>
            <a:r>
              <a:rPr lang="zh-TW" altLang="en-US" sz="3200" b="1" i="0" dirty="0">
                <a:effectLst/>
                <a:latin typeface="微軟正黑體" panose="020B0604030504040204" pitchFamily="34" charset="-120"/>
                <a:ea typeface="微軟正黑體" panose="020B0604030504040204" pitchFamily="34" charset="-120"/>
              </a:rPr>
              <a:t>：訓練幾次迭代儲存一次模型 </a:t>
            </a: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test_interval</a:t>
            </a:r>
            <a:r>
              <a:rPr lang="zh-TW" altLang="en-US" sz="3200" b="1" i="0" dirty="0">
                <a:effectLst/>
                <a:latin typeface="微軟正黑體" panose="020B0604030504040204" pitchFamily="34" charset="-120"/>
                <a:ea typeface="微軟正黑體" panose="020B0604030504040204" pitchFamily="34" charset="-120"/>
              </a:rPr>
              <a:t>：經過多少訓練迭代，要進行模型效能驗證 </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這裡的</a:t>
            </a:r>
            <a:r>
              <a:rPr lang="en-US" altLang="zh-TW" sz="3200" b="1" i="0" dirty="0">
                <a:effectLst/>
                <a:latin typeface="微軟正黑體" panose="020B0604030504040204" pitchFamily="34" charset="-120"/>
                <a:ea typeface="微軟正黑體" panose="020B0604030504040204" pitchFamily="34" charset="-120"/>
              </a:rPr>
              <a:t>test</a:t>
            </a:r>
            <a:r>
              <a:rPr lang="zh-TW" altLang="en-US" sz="3200" b="1" i="0" dirty="0">
                <a:effectLst/>
                <a:latin typeface="微軟正黑體" panose="020B0604030504040204" pitchFamily="34" charset="-120"/>
                <a:ea typeface="微軟正黑體" panose="020B0604030504040204" pitchFamily="34" charset="-120"/>
              </a:rPr>
              <a:t>正確說應該是</a:t>
            </a:r>
            <a:r>
              <a:rPr lang="en-US" altLang="zh-TW" sz="3200" b="1" i="0" dirty="0">
                <a:effectLst/>
                <a:latin typeface="微軟正黑體" panose="020B0604030504040204" pitchFamily="34" charset="-120"/>
                <a:ea typeface="微軟正黑體" panose="020B0604030504040204" pitchFamily="34" charset="-120"/>
              </a:rPr>
              <a:t>validation) </a:t>
            </a: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test_iter</a:t>
            </a:r>
            <a:r>
              <a:rPr lang="zh-TW" altLang="en-US" sz="3200" b="1" i="0" dirty="0">
                <a:effectLst/>
                <a:latin typeface="微軟正黑體" panose="020B0604030504040204" pitchFamily="34" charset="-120"/>
                <a:ea typeface="微軟正黑體" panose="020B0604030504040204" pitchFamily="34" charset="-120"/>
              </a:rPr>
              <a:t>：測試時迭代的次數 </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正確說是</a:t>
            </a:r>
            <a:r>
              <a:rPr lang="en-US" altLang="zh-TW" sz="3200" b="1" i="0" dirty="0">
                <a:effectLst/>
                <a:latin typeface="微軟正黑體" panose="020B0604030504040204" pitchFamily="34" charset="-120"/>
                <a:ea typeface="微軟正黑體" panose="020B0604030504040204" pitchFamily="34" charset="-120"/>
              </a:rPr>
              <a:t>validation)</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訓練測試相關</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918579295"/>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與神經網路架構相關</a:t>
            </a:r>
            <a:endParaRPr lang="zh-TW" altLang="en-US" sz="4000" dirty="0">
              <a:solidFill>
                <a:srgbClr val="FFFF00"/>
              </a:solidFill>
            </a:endParaRPr>
          </a:p>
        </p:txBody>
      </p:sp>
    </p:spTree>
    <p:extLst>
      <p:ext uri="{BB962C8B-B14F-4D97-AF65-F5344CB8AC3E}">
        <p14:creationId xmlns:p14="http://schemas.microsoft.com/office/powerpoint/2010/main" val="2753437946"/>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層數、神經元數、啟動函數、損失函數，最佳化方法</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前面提到的</a:t>
            </a:r>
            <a:r>
              <a:rPr lang="en-US" altLang="zh-TW" sz="3200" b="1" i="0" dirty="0">
                <a:effectLst/>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使用</a:t>
            </a:r>
            <a:r>
              <a:rPr lang="en-US" altLang="zh-TW" sz="3200" b="1" i="0" dirty="0">
                <a:effectLst/>
                <a:latin typeface="微軟正黑體" panose="020B0604030504040204" pitchFamily="34" charset="-120"/>
                <a:ea typeface="微軟正黑體" panose="020B0604030504040204" pitchFamily="34" charset="-120"/>
              </a:rPr>
              <a:t>Tuner(</a:t>
            </a:r>
            <a:r>
              <a:rPr lang="zh-TW" altLang="en-US" sz="3200" b="1" i="0" dirty="0">
                <a:effectLst/>
                <a:latin typeface="微軟正黑體" panose="020B0604030504040204" pitchFamily="34" charset="-120"/>
                <a:ea typeface="微軟正黑體" panose="020B0604030504040204" pitchFamily="34" charset="-120"/>
              </a:rPr>
              <a:t>自動調整超參數</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，如</a:t>
            </a:r>
            <a:r>
              <a:rPr lang="en-US" altLang="zh-TW" sz="3200" b="1" i="0" dirty="0" err="1">
                <a:effectLst/>
                <a:latin typeface="微軟正黑體" panose="020B0604030504040204" pitchFamily="34" charset="-120"/>
                <a:ea typeface="微軟正黑體" panose="020B0604030504040204" pitchFamily="34" charset="-120"/>
              </a:rPr>
              <a:t>KerasTuner</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神經網路架構相關</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224602168"/>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1938992"/>
          </a:xfrm>
          <a:prstGeom prst="rect">
            <a:avLst/>
          </a:prstGeom>
          <a:noFill/>
        </p:spPr>
        <p:txBody>
          <a:bodyPr wrap="square" rtlCol="0">
            <a:spAutoFit/>
          </a:bodyPr>
          <a:lstStyle/>
          <a:p>
            <a:pPr marL="628650" indent="-628650">
              <a:buFont typeface="Arial" panose="020B0604020202020204" pitchFamily="34" charset="0"/>
              <a:buChar char="•"/>
            </a:pPr>
            <a:r>
              <a:rPr lang="en-US" altLang="zh-TW" sz="2000" b="1" i="0" dirty="0">
                <a:effectLst/>
                <a:latin typeface="微軟正黑體" panose="020B0604030504040204" pitchFamily="34" charset="-120"/>
                <a:ea typeface="微軟正黑體" panose="020B0604030504040204" pitchFamily="34" charset="-120"/>
                <a:hlinkClick r:id="rId3"/>
              </a:rPr>
              <a:t>https://ithelp.ithome.com.tw/articles/10265801</a:t>
            </a:r>
            <a:endParaRPr lang="en-US" altLang="zh-TW" sz="20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2000" b="1" i="0" dirty="0">
                <a:effectLst/>
                <a:latin typeface="微軟正黑體" panose="020B0604030504040204" pitchFamily="34" charset="-120"/>
                <a:ea typeface="微軟正黑體" panose="020B0604030504040204" pitchFamily="34" charset="-120"/>
                <a:hlinkClick r:id="rId4"/>
              </a:rPr>
              <a:t>https://roger010620.medium.com/%E5%B8%B8%E8%A6%8B%E6%A2%AF%E5%BA%A6%E4%B8%8B%E9%99%8D%E6%B3%95gradient-descent-gd-sgd-min-batch-sgd-momentum-adagrad-rmsprop-adam-677121793d12</a:t>
            </a:r>
            <a:endParaRPr lang="en-US" altLang="zh-TW" sz="20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參考資料</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075286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7586888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981200"/>
            <a:ext cx="8229600" cy="3539430"/>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中文為「過擬合」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模型「學壞」了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只學到特徵的特性，不具泛化的能力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網路太大，參數太多，太複雜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對應的網路太簡單叫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Underfitting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，是根本「</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沒學到</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overfitting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218756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547665" y="2132857"/>
            <a:ext cx="6021387" cy="3671887"/>
          </a:xfrm>
          <a:prstGeom prst="rect">
            <a:avLst/>
          </a:prstGeom>
          <a:noFill/>
          <a:ln w="9525">
            <a:noFill/>
            <a:miter lim="800000"/>
            <a:headEnd/>
            <a:tailEnd/>
          </a:ln>
        </p:spPr>
      </p:pic>
      <p:sp>
        <p:nvSpPr>
          <p:cNvPr id="5" name="文字版面配置區 2">
            <a:extLst>
              <a:ext uri="{FF2B5EF4-FFF2-40B4-BE49-F238E27FC236}">
                <a16:creationId xmlns:a16="http://schemas.microsoft.com/office/drawing/2014/main" id="{FFE51222-43AC-922F-F465-01B8A5B290C5}"/>
              </a:ext>
            </a:extLst>
          </p:cNvPr>
          <p:cNvSpPr txBox="1">
            <a:spLocks/>
          </p:cNvSpPr>
          <p:nvPr/>
        </p:nvSpPr>
        <p:spPr>
          <a:xfrm>
            <a:off x="1066800" y="557956"/>
            <a:ext cx="7315200" cy="990600"/>
          </a:xfrm>
          <a:prstGeom prst="rect">
            <a:avLst/>
          </a:prstGeom>
        </p:spPr>
        <p:txBody>
          <a:bodyPr tIns="91440" bIns="91440" anchor="b" anchorCtr="0">
            <a:noAutofit/>
          </a:bodyPr>
          <a:lstStyle/>
          <a:p>
            <a:pPr algn="ctr">
              <a:spcBef>
                <a:spcPct val="20000"/>
              </a:spcBef>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992337" y="2514600"/>
            <a:ext cx="5159325" cy="3756945"/>
          </a:xfrm>
          <a:prstGeom prst="rect">
            <a:avLst/>
          </a:prstGeom>
          <a:noFill/>
          <a:ln w="9525">
            <a:noFill/>
            <a:miter lim="800000"/>
            <a:headEnd/>
            <a:tailEnd/>
          </a:ln>
        </p:spPr>
      </p:pic>
      <p:sp>
        <p:nvSpPr>
          <p:cNvPr id="5" name="文字版面配置區 2">
            <a:extLst>
              <a:ext uri="{FF2B5EF4-FFF2-40B4-BE49-F238E27FC236}">
                <a16:creationId xmlns:a16="http://schemas.microsoft.com/office/drawing/2014/main" id="{C20B3FDD-C976-314B-EFD1-62D59960E2F8}"/>
              </a:ext>
            </a:extLst>
          </p:cNvPr>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這就是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Overfitting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835697" y="1844825"/>
            <a:ext cx="5999163" cy="3965575"/>
          </a:xfrm>
          <a:prstGeom prst="rect">
            <a:avLst/>
          </a:prstGeom>
          <a:noFill/>
          <a:ln w="9525">
            <a:noFill/>
            <a:miter lim="800000"/>
            <a:headEnd/>
            <a:tailEnd/>
          </a:ln>
        </p:spPr>
      </p:pic>
      <p:sp>
        <p:nvSpPr>
          <p:cNvPr id="5" name="文字版面配置區 2">
            <a:extLst>
              <a:ext uri="{FF2B5EF4-FFF2-40B4-BE49-F238E27FC236}">
                <a16:creationId xmlns:a16="http://schemas.microsoft.com/office/drawing/2014/main" id="{1B4C49CE-93F7-5B3A-F6BF-F23DF7DB6558}"/>
              </a:ext>
            </a:extLst>
          </p:cNvPr>
          <p:cNvSpPr txBox="1">
            <a:spLocks/>
          </p:cNvSpPr>
          <p:nvPr/>
        </p:nvSpPr>
        <p:spPr>
          <a:xfrm>
            <a:off x="1066800" y="685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擬合的很好</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Inference</a:t>
            </a: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的速度</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701626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981200"/>
            <a:ext cx="8229600" cy="4031873"/>
          </a:xfrm>
          <a:prstGeom prst="rect">
            <a:avLst/>
          </a:prstGeom>
          <a:noFill/>
        </p:spPr>
        <p:txBody>
          <a:bodyPr wrap="square" rtlCol="0">
            <a:spAutoFit/>
          </a:bodyPr>
          <a:lstStyle/>
          <a:p>
            <a:pPr marL="266700" indent="-266700">
              <a:buFont typeface="Arial" panose="020B0604020202020204" pitchFamily="34" charset="0"/>
              <a:buChar char="•"/>
            </a:pP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分散式運算</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將底層的矩陣運算</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平</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行化</a:t>
            </a:r>
          </a:p>
          <a:p>
            <a:pPr marL="266700" indent="-266700">
              <a:buFont typeface="Arial" panose="020B0604020202020204" pitchFamily="34" charset="0"/>
              <a:buChar char="•"/>
            </a:pP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混合精度（</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）：理論上</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INT8</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優化可提升</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FP16</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可提升</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CN"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TensorRT</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重寫</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）：複雜的模型往往需要大量的</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operation</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，造成多次</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記憶體</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讀寫而如果把多個</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合併重寫就可以避免這種額外開銷</a:t>
            </a:r>
            <a:endPar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模型的壓縮</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Inference</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的速度</a:t>
            </a:r>
          </a:p>
        </p:txBody>
      </p:sp>
      <p:sp>
        <p:nvSpPr>
          <p:cNvPr id="3" name="文字方塊 2">
            <a:extLst>
              <a:ext uri="{FF2B5EF4-FFF2-40B4-BE49-F238E27FC236}">
                <a16:creationId xmlns:a16="http://schemas.microsoft.com/office/drawing/2014/main" id="{B65F7BC0-D685-682C-0595-E364812AE250}"/>
              </a:ext>
            </a:extLst>
          </p:cNvPr>
          <p:cNvSpPr txBox="1"/>
          <p:nvPr/>
        </p:nvSpPr>
        <p:spPr>
          <a:xfrm>
            <a:off x="876300" y="6036979"/>
            <a:ext cx="7391400" cy="461665"/>
          </a:xfrm>
          <a:prstGeom prst="rect">
            <a:avLst/>
          </a:prstGeom>
          <a:noFill/>
        </p:spPr>
        <p:txBody>
          <a:bodyPr wrap="square">
            <a:spAutoFit/>
          </a:bodyPr>
          <a:lstStyle/>
          <a:p>
            <a:r>
              <a:rPr lang="zh-TW" altLang="en-US" sz="2400" dirty="0">
                <a:hlinkClick r:id="rId3"/>
              </a:rPr>
              <a:t>https://zhuanlan.zhihu.com/p/78621758</a:t>
            </a:r>
            <a:endParaRPr lang="zh-TW" altLang="en-US" sz="2400" dirty="0"/>
          </a:p>
        </p:txBody>
      </p:sp>
    </p:spTree>
    <p:extLst>
      <p:ext uri="{BB962C8B-B14F-4D97-AF65-F5344CB8AC3E}">
        <p14:creationId xmlns:p14="http://schemas.microsoft.com/office/powerpoint/2010/main" val="42151690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對抗雜訊的能力</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4228531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981200"/>
            <a:ext cx="8229600" cy="1569660"/>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在訓練資料中就要加入雜訊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錯誤標籤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啟動函數的調整</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Dropout</a:t>
            </a:r>
          </a:p>
        </p:txBody>
      </p:sp>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對抗雜訊的能力</a:t>
            </a:r>
          </a:p>
        </p:txBody>
      </p:sp>
    </p:spTree>
    <p:extLst>
      <p:ext uri="{BB962C8B-B14F-4D97-AF65-F5344CB8AC3E}">
        <p14:creationId xmlns:p14="http://schemas.microsoft.com/office/powerpoint/2010/main" val="14797474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防止梯度消失或爆炸</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16506694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梯度消失及爆炸</a:t>
            </a:r>
          </a:p>
        </p:txBody>
      </p:sp>
      <p:pic>
        <p:nvPicPr>
          <p:cNvPr id="15362" name="Picture 2" descr="Image">
            <a:extLst>
              <a:ext uri="{FF2B5EF4-FFF2-40B4-BE49-F238E27FC236}">
                <a16:creationId xmlns:a16="http://schemas.microsoft.com/office/drawing/2014/main" id="{888C7C28-E8C7-DBF2-E961-6D724F4C9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5" y="2057400"/>
            <a:ext cx="785454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7470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3489556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梯度消失及爆炸</a:t>
            </a:r>
          </a:p>
        </p:txBody>
      </p:sp>
      <p:pic>
        <p:nvPicPr>
          <p:cNvPr id="3" name="圖片 2">
            <a:extLst>
              <a:ext uri="{FF2B5EF4-FFF2-40B4-BE49-F238E27FC236}">
                <a16:creationId xmlns:a16="http://schemas.microsoft.com/office/drawing/2014/main" id="{DB905A29-5C24-C911-523E-0611ED09AD6D}"/>
              </a:ext>
            </a:extLst>
          </p:cNvPr>
          <p:cNvPicPr>
            <a:picLocks noChangeAspect="1"/>
          </p:cNvPicPr>
          <p:nvPr/>
        </p:nvPicPr>
        <p:blipFill>
          <a:blip r:embed="rId3"/>
          <a:stretch>
            <a:fillRect/>
          </a:stretch>
        </p:blipFill>
        <p:spPr>
          <a:xfrm>
            <a:off x="914400" y="2133600"/>
            <a:ext cx="3265486" cy="815519"/>
          </a:xfrm>
          <a:prstGeom prst="rect">
            <a:avLst/>
          </a:prstGeom>
        </p:spPr>
      </p:pic>
      <p:pic>
        <p:nvPicPr>
          <p:cNvPr id="6" name="圖片 5">
            <a:extLst>
              <a:ext uri="{FF2B5EF4-FFF2-40B4-BE49-F238E27FC236}">
                <a16:creationId xmlns:a16="http://schemas.microsoft.com/office/drawing/2014/main" id="{947782A8-DC2D-21B7-CAE7-C8F2F6E0C675}"/>
              </a:ext>
            </a:extLst>
          </p:cNvPr>
          <p:cNvPicPr>
            <a:picLocks noChangeAspect="1"/>
          </p:cNvPicPr>
          <p:nvPr/>
        </p:nvPicPr>
        <p:blipFill>
          <a:blip r:embed="rId4"/>
          <a:stretch>
            <a:fillRect/>
          </a:stretch>
        </p:blipFill>
        <p:spPr>
          <a:xfrm>
            <a:off x="914400" y="2949119"/>
            <a:ext cx="7171041" cy="868755"/>
          </a:xfrm>
          <a:prstGeom prst="rect">
            <a:avLst/>
          </a:prstGeom>
        </p:spPr>
      </p:pic>
      <p:pic>
        <p:nvPicPr>
          <p:cNvPr id="8" name="圖片 7">
            <a:extLst>
              <a:ext uri="{FF2B5EF4-FFF2-40B4-BE49-F238E27FC236}">
                <a16:creationId xmlns:a16="http://schemas.microsoft.com/office/drawing/2014/main" id="{E81F23D2-4362-173D-F3D7-B0D22D5B7133}"/>
              </a:ext>
            </a:extLst>
          </p:cNvPr>
          <p:cNvPicPr>
            <a:picLocks noChangeAspect="1"/>
          </p:cNvPicPr>
          <p:nvPr/>
        </p:nvPicPr>
        <p:blipFill>
          <a:blip r:embed="rId5"/>
          <a:stretch>
            <a:fillRect/>
          </a:stretch>
        </p:blipFill>
        <p:spPr>
          <a:xfrm>
            <a:off x="827840" y="4633393"/>
            <a:ext cx="7401760" cy="990600"/>
          </a:xfrm>
          <a:prstGeom prst="rect">
            <a:avLst/>
          </a:prstGeom>
        </p:spPr>
      </p:pic>
    </p:spTree>
    <p:extLst>
      <p:ext uri="{BB962C8B-B14F-4D97-AF65-F5344CB8AC3E}">
        <p14:creationId xmlns:p14="http://schemas.microsoft.com/office/powerpoint/2010/main" val="20862525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28600" y="1600200"/>
            <a:ext cx="8229600" cy="4524315"/>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隨著層數的增加，紅框中的值將會以指數形式越來越小，最後淺層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靠近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input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的權重變動會越來越少，這就是梯度消失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反向傳播梯度從後往前傳時，梯度不斷減小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最後變為零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淺層的神經網絡權重得不到更新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隨著隱藏層數目的增加，分類準確率下降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訓練無法難繼續下去，不再收斂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loss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不再下降，準確率無法提高</a:t>
            </a:r>
          </a:p>
        </p:txBody>
      </p:sp>
      <p:sp>
        <p:nvSpPr>
          <p:cNvPr id="4" name="文字版面配置區 2"/>
          <p:cNvSpPr txBox="1">
            <a:spLocks/>
          </p:cNvSpPr>
          <p:nvPr/>
        </p:nvSpPr>
        <p:spPr>
          <a:xfrm>
            <a:off x="9144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梯度消失</a:t>
            </a:r>
          </a:p>
        </p:txBody>
      </p:sp>
    </p:spTree>
    <p:extLst>
      <p:ext uri="{BB962C8B-B14F-4D97-AF65-F5344CB8AC3E}">
        <p14:creationId xmlns:p14="http://schemas.microsoft.com/office/powerpoint/2010/main" val="41840346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梯度消失</a:t>
            </a:r>
          </a:p>
        </p:txBody>
      </p:sp>
      <p:pic>
        <p:nvPicPr>
          <p:cNvPr id="17410" name="Picture 2">
            <a:extLst>
              <a:ext uri="{FF2B5EF4-FFF2-40B4-BE49-F238E27FC236}">
                <a16:creationId xmlns:a16="http://schemas.microsoft.com/office/drawing/2014/main" id="{AD75FED9-C6AC-80DF-9AA3-791E90D2A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0"/>
            <a:ext cx="60960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53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981200"/>
            <a:ext cx="8229600" cy="3539430"/>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紅框中的每一項其值都大於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最後紅框中的值將隨著層數的增加以指數形式越變越大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越是靠近淺層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靠近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input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的權重變動會越來越大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當權值過大時，神經網絡中淺層比深層的梯度變化更快，就會引起梯度爆炸</a:t>
            </a:r>
          </a:p>
        </p:txBody>
      </p:sp>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梯度爆炸</a:t>
            </a:r>
          </a:p>
        </p:txBody>
      </p:sp>
    </p:spTree>
    <p:extLst>
      <p:ext uri="{BB962C8B-B14F-4D97-AF65-F5344CB8AC3E}">
        <p14:creationId xmlns:p14="http://schemas.microsoft.com/office/powerpoint/2010/main" val="33813315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76400"/>
            <a:ext cx="8229600" cy="4524315"/>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多級層次結構</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長短期記憶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屬於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RNN)</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更快的硬體</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殘差網路（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Residual Networks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ResNets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其他的啟動函數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動態地改變學習率，當梯度過小時，增大學習率，當過大時，減小學習率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權重初始化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批次正規化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4572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解決方法</a:t>
            </a:r>
          </a:p>
        </p:txBody>
      </p:sp>
    </p:spTree>
    <p:extLst>
      <p:ext uri="{BB962C8B-B14F-4D97-AF65-F5344CB8AC3E}">
        <p14:creationId xmlns:p14="http://schemas.microsoft.com/office/powerpoint/2010/main" val="37680195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5307779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8678004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36442"/>
            <a:ext cx="8229600" cy="452431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獲得更多分佈更平均的訓練資料</a:t>
            </a:r>
          </a:p>
          <a:p>
            <a:pPr marL="628650" indent="-628650" algn="l">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Feature Scaling</a:t>
            </a:r>
          </a:p>
          <a:p>
            <a:pPr marL="628650" indent="-628650" algn="l">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Data augmentation</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資料集</a:t>
            </a:r>
            <a:r>
              <a:rPr lang="en-US" altLang="zh-TW" sz="3200" b="1" i="0" dirty="0">
                <a:effectLst/>
                <a:latin typeface="微軟正黑體" panose="020B0604030504040204" pitchFamily="34" charset="-120"/>
                <a:ea typeface="微軟正黑體" panose="020B0604030504040204" pitchFamily="34" charset="-120"/>
              </a:rPr>
              <a:t>train, </a:t>
            </a:r>
            <a:r>
              <a:rPr lang="en-US" altLang="zh-TW" sz="3200" b="1" i="0" dirty="0" err="1">
                <a:effectLst/>
                <a:latin typeface="微軟正黑體" panose="020B0604030504040204" pitchFamily="34" charset="-120"/>
                <a:ea typeface="微軟正黑體" panose="020B0604030504040204" pitchFamily="34" charset="-120"/>
              </a:rPr>
              <a:t>val</a:t>
            </a:r>
            <a:r>
              <a:rPr lang="en-US" altLang="zh-TW" sz="3200" b="1" i="0" dirty="0">
                <a:effectLst/>
                <a:latin typeface="微軟正黑體" panose="020B0604030504040204" pitchFamily="34" charset="-120"/>
                <a:ea typeface="微軟正黑體" panose="020B0604030504040204" pitchFamily="34" charset="-120"/>
              </a:rPr>
              <a:t>, test</a:t>
            </a:r>
            <a:r>
              <a:rPr lang="zh-TW" altLang="en-US" sz="3200" b="1" i="0" dirty="0">
                <a:effectLst/>
                <a:latin typeface="微軟正黑體" panose="020B0604030504040204" pitchFamily="34" charset="-120"/>
                <a:ea typeface="微軟正黑體" panose="020B0604030504040204" pitchFamily="34" charset="-120"/>
              </a:rPr>
              <a:t>比例的改變</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使用</a:t>
            </a:r>
            <a:r>
              <a:rPr lang="en-US" altLang="zh-TW" sz="3200" b="1" i="0" dirty="0">
                <a:effectLst/>
                <a:latin typeface="微軟正黑體" panose="020B0604030504040204" pitchFamily="34" charset="-120"/>
                <a:ea typeface="微軟正黑體" panose="020B0604030504040204" pitchFamily="34" charset="-120"/>
              </a:rPr>
              <a:t>CV</a:t>
            </a:r>
            <a:r>
              <a:rPr lang="zh-TW" altLang="en-US" sz="3200" b="1" i="0" dirty="0">
                <a:effectLst/>
                <a:latin typeface="微軟正黑體" panose="020B0604030504040204" pitchFamily="34" charset="-120"/>
                <a:ea typeface="微軟正黑體" panose="020B0604030504040204" pitchFamily="34" charset="-120"/>
              </a:rPr>
              <a:t>調整資料集的圖型特值</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變換資料集的顏色空間</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Data balancing</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生成模型</a:t>
            </a:r>
            <a:r>
              <a:rPr lang="en-US" altLang="zh-TW" sz="3200" b="1" i="0" dirty="0">
                <a:effectLst/>
                <a:latin typeface="微軟正黑體" panose="020B0604030504040204" pitchFamily="34" charset="-120"/>
                <a:ea typeface="微軟正黑體" panose="020B0604030504040204" pitchFamily="34" charset="-120"/>
              </a:rPr>
              <a:t>(autoencoders, GAN)</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Weighted Random Sampler(</a:t>
            </a:r>
            <a:r>
              <a:rPr lang="zh-TW" altLang="en-US" sz="3200" b="1" i="0" dirty="0">
                <a:effectLst/>
                <a:latin typeface="微軟正黑體" panose="020B0604030504040204" pitchFamily="34" charset="-120"/>
                <a:ea typeface="微軟正黑體" panose="020B0604030504040204" pitchFamily="34" charset="-120"/>
              </a:rPr>
              <a:t>比例調整</a:t>
            </a:r>
            <a:r>
              <a:rPr lang="en-US" altLang="zh-TW" sz="3200" b="1" i="0" dirty="0">
                <a:effectLst/>
                <a:latin typeface="微軟正黑體" panose="020B0604030504040204" pitchFamily="34" charset="-120"/>
                <a:ea typeface="微軟正黑體" panose="020B0604030504040204" pitchFamily="34" charset="-120"/>
              </a:rPr>
              <a:t>)</a:t>
            </a:r>
            <a:endParaRPr lang="zh-TW" altLang="en-US"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針對資料</a:t>
            </a:r>
          </a:p>
        </p:txBody>
      </p:sp>
    </p:spTree>
    <p:extLst>
      <p:ext uri="{BB962C8B-B14F-4D97-AF65-F5344CB8AC3E}">
        <p14:creationId xmlns:p14="http://schemas.microsoft.com/office/powerpoint/2010/main" val="24038363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獲得更多資料</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32841502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36442"/>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最簡單粗暴的方式</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IOT</a:t>
            </a:r>
            <a:r>
              <a:rPr lang="zh-TW" altLang="en-US" sz="3200" b="1" dirty="0">
                <a:latin typeface="微軟正黑體" panose="020B0604030504040204" pitchFamily="34" charset="-120"/>
                <a:ea typeface="微軟正黑體" panose="020B0604030504040204" pitchFamily="34" charset="-120"/>
              </a:rPr>
              <a:t>盛行，取得資料更容易</a:t>
            </a:r>
            <a:endParaRPr lang="en-US" altLang="zh-TW" sz="3200"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取得更多不同面相的資料</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從歷史資料著手</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獲得更多資料</a:t>
            </a:r>
          </a:p>
        </p:txBody>
      </p:sp>
    </p:spTree>
    <p:extLst>
      <p:ext uri="{BB962C8B-B14F-4D97-AF65-F5344CB8AC3E}">
        <p14:creationId xmlns:p14="http://schemas.microsoft.com/office/powerpoint/2010/main" val="7717484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456272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Feature Scaling</a:t>
            </a:r>
          </a:p>
        </p:txBody>
      </p:sp>
    </p:spTree>
    <p:extLst>
      <p:ext uri="{BB962C8B-B14F-4D97-AF65-F5344CB8AC3E}">
        <p14:creationId xmlns:p14="http://schemas.microsoft.com/office/powerpoint/2010/main" val="33592178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資料集特徵值分布在不同範圍</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這對依賴距離</a:t>
            </a:r>
            <a:r>
              <a:rPr lang="en-US" altLang="zh-TW" sz="3200" b="1" i="0" dirty="0">
                <a:effectLst/>
                <a:latin typeface="微軟正黑體" panose="020B0604030504040204" pitchFamily="34" charset="-120"/>
                <a:ea typeface="微軟正黑體" panose="020B0604030504040204" pitchFamily="34" charset="-120"/>
              </a:rPr>
              <a:t>(distance)</a:t>
            </a:r>
            <a:r>
              <a:rPr lang="zh-TW" altLang="en-US" sz="3200" b="1" i="0" dirty="0">
                <a:effectLst/>
                <a:latin typeface="微軟正黑體" panose="020B0604030504040204" pitchFamily="34" charset="-120"/>
                <a:ea typeface="微軟正黑體" panose="020B0604030504040204" pitchFamily="34" charset="-120"/>
              </a:rPr>
              <a:t>來進行機器學習的演算法而言是一大問題</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正規化獨立變數數值的範圍</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將特徵下的資料值設定在相同的範圍</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Feature Scaling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945215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52431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變數數值的範圍會直接影響迴歸係數</a:t>
            </a:r>
            <a:r>
              <a:rPr lang="en-US" altLang="zh-TW" sz="3200" b="1" i="0" dirty="0">
                <a:effectLst/>
                <a:latin typeface="微軟正黑體" panose="020B0604030504040204" pitchFamily="34" charset="-120"/>
                <a:ea typeface="微軟正黑體" panose="020B0604030504040204" pitchFamily="34" charset="-120"/>
              </a:rPr>
              <a:t>(regression coefficient)</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較顯著較大範圍的變數會支配較小範圍的變數</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當特徵都在相似的範圍，</a:t>
            </a:r>
            <a:r>
              <a:rPr lang="en-US" altLang="zh-TW" sz="3200" b="1" i="0" dirty="0">
                <a:effectLst/>
                <a:latin typeface="微軟正黑體" panose="020B0604030504040204" pitchFamily="34" charset="-120"/>
                <a:ea typeface="微軟正黑體" panose="020B0604030504040204" pitchFamily="34" charset="-120"/>
              </a:rPr>
              <a:t>Gradient decent</a:t>
            </a:r>
            <a:r>
              <a:rPr lang="zh-TW" altLang="en-US" sz="3200" b="1" i="0" dirty="0">
                <a:effectLst/>
                <a:latin typeface="微軟正黑體" panose="020B0604030504040204" pitchFamily="34" charset="-120"/>
                <a:ea typeface="微軟正黑體" panose="020B0604030504040204" pitchFamily="34" charset="-120"/>
              </a:rPr>
              <a:t>收斂的速度較快</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特徵縮放有助降低發現</a:t>
            </a:r>
            <a:r>
              <a:rPr lang="en-US" altLang="zh-TW" sz="3200" b="1" i="0" dirty="0">
                <a:effectLst/>
                <a:latin typeface="微軟正黑體" panose="020B0604030504040204" pitchFamily="34" charset="-120"/>
                <a:ea typeface="微軟正黑體" panose="020B0604030504040204" pitchFamily="34" charset="-120"/>
              </a:rPr>
              <a:t>SVM</a:t>
            </a:r>
            <a:r>
              <a:rPr lang="zh-TW" altLang="en-US" sz="3200" b="1" i="0" dirty="0">
                <a:effectLst/>
                <a:latin typeface="微軟正黑體" panose="020B0604030504040204" pitchFamily="34" charset="-120"/>
                <a:ea typeface="微軟正黑體" panose="020B0604030504040204" pitchFamily="34" charset="-120"/>
              </a:rPr>
              <a:t>的支援向量</a:t>
            </a:r>
            <a:r>
              <a:rPr lang="en-US" altLang="zh-TW" sz="3200" b="1" i="0" dirty="0">
                <a:effectLst/>
                <a:latin typeface="微軟正黑體" panose="020B0604030504040204" pitchFamily="34" charset="-120"/>
                <a:ea typeface="微軟正黑體" panose="020B0604030504040204" pitchFamily="34" charset="-120"/>
              </a:rPr>
              <a:t>(support vectors)</a:t>
            </a:r>
            <a:r>
              <a:rPr lang="zh-TW" altLang="en-US" sz="3200" b="1" i="0" dirty="0">
                <a:effectLst/>
                <a:latin typeface="微軟正黑體" panose="020B0604030504040204" pitchFamily="34" charset="-120"/>
                <a:ea typeface="微軟正黑體" panose="020B0604030504040204" pitchFamily="34" charset="-120"/>
              </a:rPr>
              <a:t>的時間</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Euclidean distances</a:t>
            </a:r>
            <a:r>
              <a:rPr lang="zh-TW" altLang="en-US" sz="3200" b="1" i="0" dirty="0">
                <a:effectLst/>
                <a:latin typeface="微軟正黑體" panose="020B0604030504040204" pitchFamily="34" charset="-120"/>
                <a:ea typeface="微軟正黑體" panose="020B0604030504040204" pitchFamily="34" charset="-120"/>
              </a:rPr>
              <a:t>會隨特徵大小波動</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Feature Scaling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3327192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Standardization(</a:t>
            </a:r>
            <a:r>
              <a:rPr lang="zh-TW" altLang="en-US" sz="3200" b="1" i="0" dirty="0">
                <a:effectLst/>
                <a:latin typeface="微軟正黑體" panose="020B0604030504040204" pitchFamily="34" charset="-120"/>
                <a:ea typeface="微軟正黑體" panose="020B0604030504040204" pitchFamily="34" charset="-120"/>
              </a:rPr>
              <a:t>標準化</a:t>
            </a:r>
            <a:r>
              <a:rPr lang="en-US" altLang="zh-TW" sz="3200" b="1" i="0" dirty="0">
                <a:effectLst/>
                <a:latin typeface="微軟正黑體" panose="020B0604030504040204" pitchFamily="34" charset="-120"/>
                <a:ea typeface="微軟正黑體" panose="020B0604030504040204" pitchFamily="34" charset="-120"/>
              </a:rPr>
              <a:t>)</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Min-Max Scaling</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Maximum Absolute Scaling</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Robust Scaling</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Mean normalization</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Scaling to unit length</a:t>
            </a:r>
            <a:endParaRPr lang="zh-TW" altLang="en-US"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Feature Scaling</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方法</a:t>
            </a:r>
          </a:p>
        </p:txBody>
      </p:sp>
    </p:spTree>
    <p:extLst>
      <p:ext uri="{BB962C8B-B14F-4D97-AF65-F5344CB8AC3E}">
        <p14:creationId xmlns:p14="http://schemas.microsoft.com/office/powerpoint/2010/main" val="65136693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539430"/>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資料值減掉平均值再除以標準差</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標準化後，變數下的資料平均值等於</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，標準差等於</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變異數等於</a:t>
            </a:r>
            <a:r>
              <a:rPr lang="en-US" altLang="zh-TW" sz="3200" b="1" i="0" dirty="0">
                <a:effectLst/>
                <a:latin typeface="微軟正黑體" panose="020B0604030504040204" pitchFamily="34" charset="-120"/>
                <a:ea typeface="微軟正黑體" panose="020B0604030504040204" pitchFamily="34" charset="-120"/>
              </a:rPr>
              <a:t>1)</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保存了原始資料的分布型態</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異常值會保留</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適合用在常態分布的資料，非常態分布資料不適合</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標準化</a:t>
            </a:r>
          </a:p>
        </p:txBody>
      </p:sp>
      <p:pic>
        <p:nvPicPr>
          <p:cNvPr id="3" name="圖片 2">
            <a:extLst>
              <a:ext uri="{FF2B5EF4-FFF2-40B4-BE49-F238E27FC236}">
                <a16:creationId xmlns:a16="http://schemas.microsoft.com/office/drawing/2014/main" id="{D8588251-0F45-8DAF-D68D-337052D767E3}"/>
              </a:ext>
            </a:extLst>
          </p:cNvPr>
          <p:cNvPicPr>
            <a:picLocks noChangeAspect="1"/>
          </p:cNvPicPr>
          <p:nvPr/>
        </p:nvPicPr>
        <p:blipFill>
          <a:blip r:embed="rId3"/>
          <a:stretch>
            <a:fillRect/>
          </a:stretch>
        </p:blipFill>
        <p:spPr>
          <a:xfrm>
            <a:off x="2967851" y="5355788"/>
            <a:ext cx="3208298" cy="1082134"/>
          </a:xfrm>
          <a:prstGeom prst="rect">
            <a:avLst/>
          </a:prstGeom>
        </p:spPr>
      </p:pic>
    </p:spTree>
    <p:extLst>
      <p:ext uri="{BB962C8B-B14F-4D97-AF65-F5344CB8AC3E}">
        <p14:creationId xmlns:p14="http://schemas.microsoft.com/office/powerpoint/2010/main" val="9890196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資料值減掉最小值再除以資料間距</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資料間距是資料最大值減掉最小值</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變數值收放至</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到</a:t>
            </a:r>
            <a:r>
              <a:rPr lang="en-US" altLang="zh-TW" sz="3200" b="1" i="0" dirty="0">
                <a:effectLst/>
                <a:latin typeface="微軟正黑體" panose="020B0604030504040204" pitchFamily="34" charset="-120"/>
                <a:ea typeface="微軟正黑體" panose="020B0604030504040204" pitchFamily="34" charset="-120"/>
              </a:rPr>
              <a:t>1</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方法不會維持原始資料的分布型態</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會受異常值影響</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Min-Max Scaling</a:t>
            </a:r>
          </a:p>
        </p:txBody>
      </p:sp>
      <p:pic>
        <p:nvPicPr>
          <p:cNvPr id="6" name="圖片 5">
            <a:extLst>
              <a:ext uri="{FF2B5EF4-FFF2-40B4-BE49-F238E27FC236}">
                <a16:creationId xmlns:a16="http://schemas.microsoft.com/office/drawing/2014/main" id="{7E160CAC-6180-94E6-8CAD-9ECEFB4F59F4}"/>
              </a:ext>
            </a:extLst>
          </p:cNvPr>
          <p:cNvPicPr>
            <a:picLocks noChangeAspect="1"/>
          </p:cNvPicPr>
          <p:nvPr/>
        </p:nvPicPr>
        <p:blipFill>
          <a:blip r:embed="rId3"/>
          <a:stretch>
            <a:fillRect/>
          </a:stretch>
        </p:blipFill>
        <p:spPr>
          <a:xfrm>
            <a:off x="2362200" y="4572000"/>
            <a:ext cx="4084674" cy="1181202"/>
          </a:xfrm>
          <a:prstGeom prst="rect">
            <a:avLst/>
          </a:prstGeom>
        </p:spPr>
      </p:pic>
    </p:spTree>
    <p:extLst>
      <p:ext uri="{BB962C8B-B14F-4D97-AF65-F5344CB8AC3E}">
        <p14:creationId xmlns:p14="http://schemas.microsoft.com/office/powerpoint/2010/main" val="17147809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將變數資料值除以變數的最大值</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變數值收放至</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到</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之間</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縮放後的平均值不會是位於資料的中間</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變異數也不會被縮放</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會受異常值影響</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Max Absolute Scaling</a:t>
            </a:r>
          </a:p>
        </p:txBody>
      </p:sp>
      <p:pic>
        <p:nvPicPr>
          <p:cNvPr id="3" name="圖片 2">
            <a:extLst>
              <a:ext uri="{FF2B5EF4-FFF2-40B4-BE49-F238E27FC236}">
                <a16:creationId xmlns:a16="http://schemas.microsoft.com/office/drawing/2014/main" id="{75A4BC97-C2F3-169D-DDD7-A71B33E2F940}"/>
              </a:ext>
            </a:extLst>
          </p:cNvPr>
          <p:cNvPicPr>
            <a:picLocks noChangeAspect="1"/>
          </p:cNvPicPr>
          <p:nvPr/>
        </p:nvPicPr>
        <p:blipFill>
          <a:blip r:embed="rId3"/>
          <a:stretch>
            <a:fillRect/>
          </a:stretch>
        </p:blipFill>
        <p:spPr>
          <a:xfrm>
            <a:off x="3276600" y="4495800"/>
            <a:ext cx="2446232" cy="1082134"/>
          </a:xfrm>
          <a:prstGeom prst="rect">
            <a:avLst/>
          </a:prstGeom>
        </p:spPr>
      </p:pic>
    </p:spTree>
    <p:extLst>
      <p:ext uri="{BB962C8B-B14F-4D97-AF65-F5344CB8AC3E}">
        <p14:creationId xmlns:p14="http://schemas.microsoft.com/office/powerpoint/2010/main" val="18927096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84775"/>
          </a:xfrm>
          <a:prstGeom prst="rect">
            <a:avLst/>
          </a:prstGeom>
          <a:noFill/>
        </p:spPr>
        <p:txBody>
          <a:bodyPr wrap="square" rtlCol="0">
            <a:spAutoFit/>
          </a:bodyPr>
          <a:lstStyle/>
          <a:p>
            <a:pPr algn="l"/>
            <a:r>
              <a:rPr lang="zh-TW" altLang="en-US" sz="3200" b="1" i="0" dirty="0">
                <a:effectLst/>
                <a:latin typeface="微軟正黑體" panose="020B0604030504040204" pitchFamily="34" charset="-120"/>
                <a:ea typeface="微軟正黑體" panose="020B0604030504040204" pitchFamily="34" charset="-120"/>
              </a:rPr>
              <a:t>平均值標準化</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其它方法</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3F365909-ABD9-B287-C47B-3209C3D4E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98" y="2184975"/>
            <a:ext cx="35242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eature Scaling - Part 3 - GeeksforGeeks">
            <a:extLst>
              <a:ext uri="{FF2B5EF4-FFF2-40B4-BE49-F238E27FC236}">
                <a16:creationId xmlns:a16="http://schemas.microsoft.com/office/drawing/2014/main" id="{C8DE26B8-1039-54AB-C3AE-E1D21B8FC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520805"/>
            <a:ext cx="2752725" cy="153352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133DEF6E-AC36-DD18-130D-B38927E50009}"/>
              </a:ext>
            </a:extLst>
          </p:cNvPr>
          <p:cNvSpPr txBox="1"/>
          <p:nvPr/>
        </p:nvSpPr>
        <p:spPr>
          <a:xfrm>
            <a:off x="457200" y="3896918"/>
            <a:ext cx="4038600" cy="584775"/>
          </a:xfrm>
          <a:prstGeom prst="rect">
            <a:avLst/>
          </a:prstGeom>
          <a:noFill/>
        </p:spPr>
        <p:txBody>
          <a:bodyPr wrap="square" rtlCol="0">
            <a:spAutoFit/>
          </a:bodyPr>
          <a:lstStyle/>
          <a:p>
            <a:pPr algn="l"/>
            <a:r>
              <a:rPr lang="en-US" altLang="zh-TW" sz="3200" b="1" i="0" dirty="0">
                <a:effectLst/>
                <a:latin typeface="微軟正黑體" panose="020B0604030504040204" pitchFamily="34" charset="-120"/>
                <a:ea typeface="微軟正黑體" panose="020B0604030504040204" pitchFamily="34" charset="-120"/>
              </a:rPr>
              <a:t>Robust Scaling</a:t>
            </a:r>
          </a:p>
        </p:txBody>
      </p:sp>
      <p:pic>
        <p:nvPicPr>
          <p:cNvPr id="7" name="圖片 6">
            <a:extLst>
              <a:ext uri="{FF2B5EF4-FFF2-40B4-BE49-F238E27FC236}">
                <a16:creationId xmlns:a16="http://schemas.microsoft.com/office/drawing/2014/main" id="{AACFDF88-E54D-0C2C-FA93-9B2CF7D656D4}"/>
              </a:ext>
            </a:extLst>
          </p:cNvPr>
          <p:cNvPicPr>
            <a:picLocks noChangeAspect="1"/>
          </p:cNvPicPr>
          <p:nvPr/>
        </p:nvPicPr>
        <p:blipFill>
          <a:blip r:embed="rId5"/>
          <a:stretch>
            <a:fillRect/>
          </a:stretch>
        </p:blipFill>
        <p:spPr>
          <a:xfrm>
            <a:off x="4724400" y="2286000"/>
            <a:ext cx="2357625" cy="1303838"/>
          </a:xfrm>
          <a:prstGeom prst="rect">
            <a:avLst/>
          </a:prstGeom>
        </p:spPr>
      </p:pic>
      <p:sp>
        <p:nvSpPr>
          <p:cNvPr id="8" name="文字方塊 7">
            <a:extLst>
              <a:ext uri="{FF2B5EF4-FFF2-40B4-BE49-F238E27FC236}">
                <a16:creationId xmlns:a16="http://schemas.microsoft.com/office/drawing/2014/main" id="{22A9117C-944C-D927-7CE1-18F1E0925C0A}"/>
              </a:ext>
            </a:extLst>
          </p:cNvPr>
          <p:cNvSpPr txBox="1"/>
          <p:nvPr/>
        </p:nvSpPr>
        <p:spPr>
          <a:xfrm>
            <a:off x="4648200" y="1138859"/>
            <a:ext cx="4038600" cy="1077218"/>
          </a:xfrm>
          <a:prstGeom prst="rect">
            <a:avLst/>
          </a:prstGeom>
          <a:noFill/>
        </p:spPr>
        <p:txBody>
          <a:bodyPr wrap="square" rtlCol="0">
            <a:spAutoFit/>
          </a:bodyPr>
          <a:lstStyle/>
          <a:p>
            <a:pPr algn="l"/>
            <a:r>
              <a:rPr lang="en-US" altLang="zh-TW" sz="3200" b="1" i="0" dirty="0">
                <a:effectLst/>
                <a:latin typeface="微軟正黑體" panose="020B0604030504040204" pitchFamily="34" charset="-120"/>
                <a:ea typeface="微軟正黑體" panose="020B0604030504040204" pitchFamily="34" charset="-120"/>
              </a:rPr>
              <a:t>Scaling to unit length</a:t>
            </a:r>
          </a:p>
        </p:txBody>
      </p:sp>
    </p:spTree>
    <p:extLst>
      <p:ext uri="{BB962C8B-B14F-4D97-AF65-F5344CB8AC3E}">
        <p14:creationId xmlns:p14="http://schemas.microsoft.com/office/powerpoint/2010/main" val="25174993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Data Augmentation</a:t>
            </a:r>
          </a:p>
        </p:txBody>
      </p:sp>
    </p:spTree>
    <p:extLst>
      <p:ext uri="{BB962C8B-B14F-4D97-AF65-F5344CB8AC3E}">
        <p14:creationId xmlns:p14="http://schemas.microsoft.com/office/powerpoint/2010/main" val="148521580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59542" y="216901"/>
            <a:ext cx="8280900" cy="964500"/>
          </a:xfrm>
          <a:prstGeom prst="rect">
            <a:avLst/>
          </a:prstGeom>
          <a:noFill/>
          <a:ln>
            <a:noFill/>
          </a:ln>
        </p:spPr>
        <p:txBody>
          <a:bodyPr spcFirstLastPara="1" wrap="square" lIns="20100" tIns="20100" rIns="20100" bIns="20100" anchor="ctr" anchorCtr="0">
            <a:noAutofit/>
          </a:bodyPr>
          <a:lstStyle/>
          <a:p>
            <a:r>
              <a:rPr lang="en" b="1" dirty="0">
                <a:solidFill>
                  <a:srgbClr val="00B0F0"/>
                </a:solidFill>
                <a:latin typeface="微軟正黑體" panose="020B0604030504040204" pitchFamily="34" charset="-120"/>
                <a:ea typeface="微軟正黑體" panose="020B0604030504040204" pitchFamily="34" charset="-120"/>
              </a:rPr>
              <a:t>Data Augmentation(Training)</a:t>
            </a:r>
            <a:endParaRPr b="1" dirty="0">
              <a:solidFill>
                <a:srgbClr val="00B0F0"/>
              </a:solidFill>
              <a:latin typeface="微軟正黑體" panose="020B0604030504040204" pitchFamily="34" charset="-120"/>
              <a:ea typeface="微軟正黑體" panose="020B0604030504040204" pitchFamily="34" charset="-120"/>
            </a:endParaRPr>
          </a:p>
        </p:txBody>
      </p:sp>
      <p:pic>
        <p:nvPicPr>
          <p:cNvPr id="17410" name="Picture 2"/>
          <p:cNvPicPr>
            <a:picLocks noChangeAspect="1" noChangeArrowheads="1"/>
          </p:cNvPicPr>
          <p:nvPr/>
        </p:nvPicPr>
        <p:blipFill>
          <a:blip r:embed="rId3"/>
          <a:srcRect/>
          <a:stretch>
            <a:fillRect/>
          </a:stretch>
        </p:blipFill>
        <p:spPr bwMode="auto">
          <a:xfrm>
            <a:off x="1295400" y="2057400"/>
            <a:ext cx="2304256" cy="2201546"/>
          </a:xfrm>
          <a:prstGeom prst="rect">
            <a:avLst/>
          </a:prstGeom>
          <a:noFill/>
          <a:ln w="9525">
            <a:noFill/>
            <a:miter lim="800000"/>
            <a:headEnd/>
            <a:tailEnd/>
          </a:ln>
        </p:spPr>
      </p:pic>
      <p:pic>
        <p:nvPicPr>
          <p:cNvPr id="17411" name="Picture 3"/>
          <p:cNvPicPr>
            <a:picLocks noChangeAspect="1" noChangeArrowheads="1"/>
          </p:cNvPicPr>
          <p:nvPr/>
        </p:nvPicPr>
        <p:blipFill>
          <a:blip r:embed="rId4"/>
          <a:srcRect/>
          <a:stretch>
            <a:fillRect/>
          </a:stretch>
        </p:blipFill>
        <p:spPr bwMode="auto">
          <a:xfrm rot="20574872">
            <a:off x="5305403" y="1806066"/>
            <a:ext cx="2259558" cy="2259558"/>
          </a:xfrm>
          <a:prstGeom prst="rect">
            <a:avLst/>
          </a:prstGeom>
          <a:noFill/>
          <a:ln w="9525">
            <a:noFill/>
            <a:miter lim="800000"/>
            <a:headEnd/>
            <a:tailEnd/>
          </a:ln>
        </p:spPr>
      </p:pic>
      <p:sp>
        <p:nvSpPr>
          <p:cNvPr id="7" name="矩形 6"/>
          <p:cNvSpPr/>
          <p:nvPr/>
        </p:nvSpPr>
        <p:spPr>
          <a:xfrm>
            <a:off x="539552" y="5013176"/>
            <a:ext cx="7920880" cy="707886"/>
          </a:xfrm>
          <a:prstGeom prst="rect">
            <a:avLst/>
          </a:prstGeom>
        </p:spPr>
        <p:txBody>
          <a:bodyPr wrap="square">
            <a:spAutoFit/>
          </a:bodyPr>
          <a:lstStyle/>
          <a:p>
            <a:r>
              <a:rPr lang="en-US" altLang="zh-TW" sz="2000" dirty="0"/>
              <a:t>More than 100 ways !!</a:t>
            </a:r>
          </a:p>
          <a:p>
            <a:r>
              <a:rPr lang="en-US" altLang="zh-TW" sz="2000" dirty="0">
                <a:hlinkClick r:id="rId5"/>
              </a:rPr>
              <a:t>https://github.com/aleju/imgaug</a:t>
            </a:r>
            <a:r>
              <a:rPr lang="en-US" altLang="zh-TW" sz="2000" dirty="0"/>
              <a:t> </a:t>
            </a:r>
            <a:endParaRPr lang="zh-TW" alt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828800"/>
            <a:ext cx="8229600" cy="3046988"/>
          </a:xfrm>
          <a:prstGeom prst="rect">
            <a:avLst/>
          </a:prstGeom>
          <a:noFill/>
        </p:spPr>
        <p:txBody>
          <a:bodyPr wrap="square" rtlCol="0">
            <a:spAutoFit/>
          </a:bodyPr>
          <a:lstStyle/>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提高模型的準確度</a:t>
            </a:r>
          </a:p>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加快達到指標的時間</a:t>
            </a:r>
          </a:p>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防止</a:t>
            </a:r>
            <a:r>
              <a:rPr lang="en-US" altLang="zh-TW" sz="3200" b="1" i="0" dirty="0">
                <a:effectLst/>
                <a:latin typeface="微軟正黑體" panose="020B0604030504040204" pitchFamily="34" charset="-120"/>
                <a:ea typeface="微軟正黑體" panose="020B0604030504040204" pitchFamily="34" charset="-120"/>
              </a:rPr>
              <a:t>overfitting</a:t>
            </a:r>
          </a:p>
          <a:p>
            <a:pPr marL="628650" indent="-628650" algn="l">
              <a:buFont typeface="+mj-lt"/>
              <a:buAutoNum type="arabicPeriod"/>
            </a:pPr>
            <a:r>
              <a:rPr lang="en-US" altLang="zh-TW" sz="3200" b="1" i="0" dirty="0">
                <a:effectLst/>
                <a:latin typeface="微軟正黑體" panose="020B0604030504040204" pitchFamily="34" charset="-120"/>
                <a:ea typeface="微軟正黑體" panose="020B0604030504040204" pitchFamily="34" charset="-120"/>
              </a:rPr>
              <a:t>Inference</a:t>
            </a:r>
            <a:r>
              <a:rPr lang="zh-TW" altLang="en-US" sz="3200" b="1" i="0" dirty="0">
                <a:effectLst/>
                <a:latin typeface="微軟正黑體" panose="020B0604030504040204" pitchFamily="34" charset="-120"/>
                <a:ea typeface="微軟正黑體" panose="020B0604030504040204" pitchFamily="34" charset="-120"/>
              </a:rPr>
              <a:t>的速度</a:t>
            </a:r>
          </a:p>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對抗雜訊的能力</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防止梯度消失或爆炸</a:t>
            </a: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使用這些技術的目的</a:t>
            </a:r>
          </a:p>
        </p:txBody>
      </p:sp>
    </p:spTree>
    <p:extLst>
      <p:ext uri="{BB962C8B-B14F-4D97-AF65-F5344CB8AC3E}">
        <p14:creationId xmlns:p14="http://schemas.microsoft.com/office/powerpoint/2010/main" val="33760267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59542" y="216901"/>
            <a:ext cx="8280900" cy="964500"/>
          </a:xfrm>
          <a:prstGeom prst="rect">
            <a:avLst/>
          </a:prstGeom>
          <a:noFill/>
          <a:ln>
            <a:noFill/>
          </a:ln>
        </p:spPr>
        <p:txBody>
          <a:bodyPr spcFirstLastPara="1" wrap="square" lIns="20100" tIns="20100" rIns="20100" bIns="20100" anchor="ctr" anchorCtr="0">
            <a:noAutofit/>
          </a:bodyPr>
          <a:lstStyle/>
          <a:p>
            <a:r>
              <a:rPr lang="en" b="1" dirty="0">
                <a:solidFill>
                  <a:srgbClr val="00B0F0"/>
                </a:solidFill>
                <a:latin typeface="微軟正黑體" panose="020B0604030504040204" pitchFamily="34" charset="-120"/>
                <a:ea typeface="微軟正黑體" panose="020B0604030504040204" pitchFamily="34" charset="-120"/>
              </a:rPr>
              <a:t>Data Augmentation(Training)</a:t>
            </a:r>
            <a:endParaRPr b="1" dirty="0">
              <a:solidFill>
                <a:srgbClr val="00B0F0"/>
              </a:solidFill>
              <a:latin typeface="微軟正黑體" panose="020B0604030504040204" pitchFamily="34" charset="-120"/>
              <a:ea typeface="微軟正黑體" panose="020B0604030504040204" pitchFamily="34" charset="-120"/>
            </a:endParaRPr>
          </a:p>
        </p:txBody>
      </p:sp>
      <p:pic>
        <p:nvPicPr>
          <p:cNvPr id="9218" name="Picture 2">
            <a:extLst>
              <a:ext uri="{FF2B5EF4-FFF2-40B4-BE49-F238E27FC236}">
                <a16:creationId xmlns:a16="http://schemas.microsoft.com/office/drawing/2014/main" id="{4E9BFD65-0E48-5453-6E54-58FC8F466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752600"/>
            <a:ext cx="8610600" cy="389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42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95536" y="857250"/>
            <a:ext cx="8280900" cy="964500"/>
          </a:xfrm>
          <a:prstGeom prst="rect">
            <a:avLst/>
          </a:prstGeom>
          <a:noFill/>
          <a:ln>
            <a:noFill/>
          </a:ln>
        </p:spPr>
        <p:txBody>
          <a:bodyPr spcFirstLastPara="1" wrap="square" lIns="20100" tIns="20100" rIns="20100" bIns="20100" anchor="ctr" anchorCtr="0">
            <a:noAutofit/>
          </a:bodyPr>
          <a:lstStyle/>
          <a:p>
            <a:r>
              <a:rPr lang="en" dirty="0"/>
              <a:t>Increase Samples</a:t>
            </a:r>
            <a:endParaRPr dirty="0"/>
          </a:p>
        </p:txBody>
      </p:sp>
      <p:pic>
        <p:nvPicPr>
          <p:cNvPr id="19458" name="Picture 2"/>
          <p:cNvPicPr>
            <a:picLocks noChangeAspect="1" noChangeArrowheads="1"/>
          </p:cNvPicPr>
          <p:nvPr/>
        </p:nvPicPr>
        <p:blipFill>
          <a:blip r:embed="rId3"/>
          <a:srcRect/>
          <a:stretch>
            <a:fillRect/>
          </a:stretch>
        </p:blipFill>
        <p:spPr bwMode="auto">
          <a:xfrm>
            <a:off x="1763689" y="2132856"/>
            <a:ext cx="5281613" cy="307975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95536" y="857250"/>
            <a:ext cx="8280900" cy="964500"/>
          </a:xfrm>
          <a:prstGeom prst="rect">
            <a:avLst/>
          </a:prstGeom>
          <a:noFill/>
          <a:ln>
            <a:noFill/>
          </a:ln>
        </p:spPr>
        <p:txBody>
          <a:bodyPr spcFirstLastPara="1" wrap="square" lIns="20100" tIns="20100" rIns="20100" bIns="20100" anchor="ctr" anchorCtr="0">
            <a:noAutofit/>
          </a:bodyPr>
          <a:lstStyle/>
          <a:p>
            <a:r>
              <a:rPr lang="en" dirty="0"/>
              <a:t>Increase Samples</a:t>
            </a:r>
            <a:endParaRPr dirty="0"/>
          </a:p>
        </p:txBody>
      </p:sp>
      <p:pic>
        <p:nvPicPr>
          <p:cNvPr id="3" name="圖片 2">
            <a:extLst>
              <a:ext uri="{FF2B5EF4-FFF2-40B4-BE49-F238E27FC236}">
                <a16:creationId xmlns:a16="http://schemas.microsoft.com/office/drawing/2014/main" id="{41D52323-4181-A6A1-7196-C566941C5ACB}"/>
              </a:ext>
            </a:extLst>
          </p:cNvPr>
          <p:cNvPicPr>
            <a:picLocks noChangeAspect="1"/>
          </p:cNvPicPr>
          <p:nvPr/>
        </p:nvPicPr>
        <p:blipFill>
          <a:blip r:embed="rId3"/>
          <a:stretch>
            <a:fillRect/>
          </a:stretch>
        </p:blipFill>
        <p:spPr>
          <a:xfrm>
            <a:off x="1032203" y="868458"/>
            <a:ext cx="7079593" cy="512108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452231A-29AC-C500-CD75-FAAF61337DDF}"/>
              </a:ext>
            </a:extLst>
          </p:cNvPr>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3040785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95536" y="857250"/>
            <a:ext cx="8280900" cy="964500"/>
          </a:xfrm>
          <a:prstGeom prst="rect">
            <a:avLst/>
          </a:prstGeom>
          <a:noFill/>
          <a:ln>
            <a:noFill/>
          </a:ln>
        </p:spPr>
        <p:txBody>
          <a:bodyPr spcFirstLastPara="1" wrap="square" lIns="20100" tIns="20100" rIns="20100" bIns="20100" anchor="ctr" anchorCtr="0">
            <a:noAutofit/>
          </a:bodyPr>
          <a:lstStyle/>
          <a:p>
            <a:r>
              <a:rPr lang="en" dirty="0"/>
              <a:t>Increase Samples</a:t>
            </a:r>
            <a:endParaRPr dirty="0"/>
          </a:p>
        </p:txBody>
      </p:sp>
      <p:pic>
        <p:nvPicPr>
          <p:cNvPr id="21506" name="Picture 2"/>
          <p:cNvPicPr>
            <a:picLocks noChangeAspect="1" noChangeArrowheads="1"/>
          </p:cNvPicPr>
          <p:nvPr/>
        </p:nvPicPr>
        <p:blipFill>
          <a:blip r:embed="rId3"/>
          <a:srcRect/>
          <a:stretch>
            <a:fillRect/>
          </a:stretch>
        </p:blipFill>
        <p:spPr bwMode="auto">
          <a:xfrm>
            <a:off x="1691680" y="1916833"/>
            <a:ext cx="5976664" cy="382239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l"/>
            <a:r>
              <a:rPr lang="en-US" altLang="zh-TW" sz="4800" b="1" i="0" dirty="0">
                <a:solidFill>
                  <a:srgbClr val="FFFF00"/>
                </a:solidFill>
                <a:effectLst/>
                <a:latin typeface="微軟正黑體" panose="020B0604030504040204" pitchFamily="34" charset="-120"/>
                <a:ea typeface="微軟正黑體" panose="020B0604030504040204" pitchFamily="34" charset="-120"/>
              </a:rPr>
              <a:t>train, </a:t>
            </a:r>
            <a:r>
              <a:rPr lang="en-US" altLang="zh-TW" sz="4800" b="1" i="0" dirty="0" err="1">
                <a:solidFill>
                  <a:srgbClr val="FFFF00"/>
                </a:solidFill>
                <a:effectLst/>
                <a:latin typeface="微軟正黑體" panose="020B0604030504040204" pitchFamily="34" charset="-120"/>
                <a:ea typeface="微軟正黑體" panose="020B0604030504040204" pitchFamily="34" charset="-120"/>
              </a:rPr>
              <a:t>val</a:t>
            </a:r>
            <a:r>
              <a:rPr lang="en-US" altLang="zh-TW" sz="4800" b="1" i="0" dirty="0">
                <a:solidFill>
                  <a:srgbClr val="FFFF00"/>
                </a:solidFill>
                <a:effectLst/>
                <a:latin typeface="微軟正黑體" panose="020B0604030504040204" pitchFamily="34" charset="-120"/>
                <a:ea typeface="微軟正黑體" panose="020B0604030504040204" pitchFamily="34" charset="-120"/>
              </a:rPr>
              <a:t>, test</a:t>
            </a:r>
            <a:r>
              <a:rPr lang="zh-TW" altLang="en-US" sz="4800" b="1" i="0" dirty="0">
                <a:solidFill>
                  <a:srgbClr val="FFFF00"/>
                </a:solidFill>
                <a:effectLst/>
                <a:latin typeface="微軟正黑體" panose="020B0604030504040204" pitchFamily="34" charset="-120"/>
                <a:ea typeface="微軟正黑體" panose="020B0604030504040204" pitchFamily="34" charset="-120"/>
              </a:rPr>
              <a:t>比例的改變</a:t>
            </a:r>
          </a:p>
        </p:txBody>
      </p:sp>
    </p:spTree>
    <p:extLst>
      <p:ext uri="{BB962C8B-B14F-4D97-AF65-F5344CB8AC3E}">
        <p14:creationId xmlns:p14="http://schemas.microsoft.com/office/powerpoint/2010/main" val="875416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052736"/>
            <a:ext cx="8280900" cy="964500"/>
          </a:xfrm>
        </p:spPr>
        <p:txBody>
          <a:bodyPr/>
          <a:lstStyle/>
          <a:p>
            <a:r>
              <a:rPr lang="en-US" altLang="zh-TW" dirty="0"/>
              <a:t>Train, Val, Test Data</a:t>
            </a:r>
            <a:endParaRPr lang="zh-TW" altLang="en-US" dirty="0"/>
          </a:p>
        </p:txBody>
      </p:sp>
      <p:pic>
        <p:nvPicPr>
          <p:cNvPr id="1026" name="Picture 2"/>
          <p:cNvPicPr>
            <a:picLocks noChangeAspect="1" noChangeArrowheads="1"/>
          </p:cNvPicPr>
          <p:nvPr/>
        </p:nvPicPr>
        <p:blipFill>
          <a:blip r:embed="rId2"/>
          <a:srcRect/>
          <a:stretch>
            <a:fillRect/>
          </a:stretch>
        </p:blipFill>
        <p:spPr bwMode="auto">
          <a:xfrm>
            <a:off x="685800" y="1090058"/>
            <a:ext cx="7930314" cy="5082142"/>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19200" y="3013501"/>
            <a:ext cx="7772400" cy="830997"/>
          </a:xfrm>
          <a:prstGeom prst="rect">
            <a:avLst/>
          </a:prstGeom>
          <a:noFill/>
        </p:spPr>
        <p:txBody>
          <a:bodyPr wrap="square" rtlCol="0">
            <a:spAutoFit/>
          </a:bodyPr>
          <a:lstStyle/>
          <a:p>
            <a:pPr algn="l"/>
            <a:r>
              <a:rPr lang="zh-TW" altLang="en-US" sz="4800" b="1" i="0" dirty="0">
                <a:solidFill>
                  <a:srgbClr val="FFFF00"/>
                </a:solidFill>
                <a:effectLst/>
                <a:latin typeface="微軟正黑體" panose="020B0604030504040204" pitchFamily="34" charset="-120"/>
                <a:ea typeface="微軟正黑體" panose="020B0604030504040204" pitchFamily="34" charset="-120"/>
              </a:rPr>
              <a:t>使用</a:t>
            </a:r>
            <a:r>
              <a:rPr lang="en-US" altLang="zh-TW" sz="4800" b="1" i="0" dirty="0">
                <a:solidFill>
                  <a:srgbClr val="FFFF00"/>
                </a:solidFill>
                <a:effectLst/>
                <a:latin typeface="微軟正黑體" panose="020B0604030504040204" pitchFamily="34" charset="-120"/>
                <a:ea typeface="微軟正黑體" panose="020B0604030504040204" pitchFamily="34" charset="-120"/>
              </a:rPr>
              <a:t>CV</a:t>
            </a:r>
            <a:r>
              <a:rPr lang="zh-TW" altLang="en-US" sz="4800" b="1" i="0" dirty="0">
                <a:solidFill>
                  <a:srgbClr val="FFFF00"/>
                </a:solidFill>
                <a:effectLst/>
                <a:latin typeface="微軟正黑體" panose="020B0604030504040204" pitchFamily="34" charset="-120"/>
                <a:ea typeface="微軟正黑體" panose="020B0604030504040204" pitchFamily="34" charset="-120"/>
              </a:rPr>
              <a:t>改變資料的長相</a:t>
            </a:r>
          </a:p>
        </p:txBody>
      </p:sp>
    </p:spTree>
    <p:extLst>
      <p:ext uri="{BB962C8B-B14F-4D97-AF65-F5344CB8AC3E}">
        <p14:creationId xmlns:p14="http://schemas.microsoft.com/office/powerpoint/2010/main" val="20752621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使用</a:t>
            </a:r>
            <a:r>
              <a:rPr lang="en-US" altLang="zh-TW" sz="3200" b="1" i="0" dirty="0">
                <a:effectLst/>
                <a:latin typeface="微軟正黑體" panose="020B0604030504040204" pitchFamily="34" charset="-120"/>
                <a:ea typeface="微軟正黑體" panose="020B0604030504040204" pitchFamily="34" charset="-120"/>
              </a:rPr>
              <a:t>Filter</a:t>
            </a:r>
            <a:r>
              <a:rPr lang="zh-TW" altLang="en-US" sz="3200" b="1" i="0" dirty="0">
                <a:effectLst/>
                <a:latin typeface="微軟正黑體" panose="020B0604030504040204" pitchFamily="34" charset="-120"/>
                <a:ea typeface="微軟正黑體" panose="020B0604030504040204" pitchFamily="34" charset="-120"/>
              </a:rPr>
              <a:t>先將資料變化</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縮放大小仿射等線性變化</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雖然神經元也可以做到</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資料集的顏色空間變換，如</a:t>
            </a:r>
            <a:r>
              <a:rPr lang="en-US" altLang="zh-TW" sz="3200" b="1" i="0" dirty="0">
                <a:effectLst/>
                <a:latin typeface="微軟正黑體" panose="020B0604030504040204" pitchFamily="34" charset="-120"/>
                <a:ea typeface="微軟正黑體" panose="020B0604030504040204" pitchFamily="34" charset="-120"/>
              </a:rPr>
              <a:t>RGB</a:t>
            </a:r>
            <a:r>
              <a:rPr lang="zh-TW" altLang="en-US" sz="3200" b="1" i="0" dirty="0">
                <a:effectLst/>
                <a:latin typeface="微軟正黑體" panose="020B0604030504040204" pitchFamily="34" charset="-120"/>
                <a:ea typeface="微軟正黑體" panose="020B0604030504040204" pitchFamily="34" charset="-120"/>
              </a:rPr>
              <a:t>轉到</a:t>
            </a:r>
            <a:r>
              <a:rPr lang="en-US" altLang="zh-TW" sz="3200" b="1" dirty="0">
                <a:latin typeface="微軟正黑體" panose="020B0604030504040204" pitchFamily="34" charset="-120"/>
                <a:ea typeface="微軟正黑體" panose="020B0604030504040204" pitchFamily="34" charset="-120"/>
              </a:rPr>
              <a:t>CMYK</a:t>
            </a:r>
            <a:endParaRPr lang="zh-TW" altLang="en-US"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利用</a:t>
            </a:r>
            <a:r>
              <a:rPr lang="en-US" altLang="zh-TW" sz="4800" b="1" i="0" dirty="0">
                <a:solidFill>
                  <a:srgbClr val="00B0F0"/>
                </a:solidFill>
                <a:effectLst/>
                <a:latin typeface="微軟正黑體" panose="020B0604030504040204" pitchFamily="34" charset="-120"/>
                <a:ea typeface="微軟正黑體" panose="020B0604030504040204" pitchFamily="34" charset="-120"/>
              </a:rPr>
              <a:t>CV</a:t>
            </a:r>
            <a:r>
              <a:rPr lang="zh-TW" altLang="en-US" sz="4800" b="1" i="0" dirty="0">
                <a:solidFill>
                  <a:srgbClr val="00B0F0"/>
                </a:solidFill>
                <a:effectLst/>
                <a:latin typeface="微軟正黑體" panose="020B0604030504040204" pitchFamily="34" charset="-120"/>
                <a:ea typeface="微軟正黑體" panose="020B0604030504040204" pitchFamily="34" charset="-120"/>
              </a:rPr>
              <a:t>改變資料</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98229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3013501"/>
            <a:ext cx="7772400" cy="830997"/>
          </a:xfrm>
          <a:prstGeom prst="rect">
            <a:avLst/>
          </a:prstGeom>
          <a:noFill/>
        </p:spPr>
        <p:txBody>
          <a:bodyPr wrap="square" rtlCol="0">
            <a:spAutoFit/>
          </a:bodyPr>
          <a:lstStyle/>
          <a:p>
            <a:pPr algn="ctr"/>
            <a:r>
              <a:rPr lang="en-US" altLang="zh-TW" sz="4800" b="1" i="0" dirty="0">
                <a:solidFill>
                  <a:srgbClr val="FFFF00"/>
                </a:solidFill>
                <a:effectLst/>
                <a:latin typeface="微軟正黑體" panose="020B0604030504040204" pitchFamily="34" charset="-120"/>
                <a:ea typeface="微軟正黑體" panose="020B0604030504040204" pitchFamily="34" charset="-120"/>
              </a:rPr>
              <a:t>Data Balancing</a:t>
            </a:r>
            <a:endParaRPr lang="zh-TW" altLang="en-US" sz="4800" b="1" i="0" dirty="0">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88109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447800" y="2667000"/>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Train loss</a:t>
            </a: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Val loss(test loss)</a:t>
            </a:r>
          </a:p>
          <a:p>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判斷模型的好壞</a:t>
            </a:r>
          </a:p>
        </p:txBody>
      </p:sp>
    </p:spTree>
    <p:extLst>
      <p:ext uri="{BB962C8B-B14F-4D97-AF65-F5344CB8AC3E}">
        <p14:creationId xmlns:p14="http://schemas.microsoft.com/office/powerpoint/2010/main" val="277015080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資料分佈不平均，數量不平均</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先用</a:t>
            </a:r>
            <a:r>
              <a:rPr lang="en-US" altLang="zh-TW" sz="3200" b="1" i="0" dirty="0">
                <a:effectLst/>
                <a:latin typeface="微軟正黑體" panose="020B0604030504040204" pitchFamily="34" charset="-120"/>
                <a:ea typeface="微軟正黑體" panose="020B0604030504040204" pitchFamily="34" charset="-120"/>
              </a:rPr>
              <a:t>GAN</a:t>
            </a:r>
            <a:r>
              <a:rPr lang="zh-TW" altLang="en-US" sz="3200" b="1" i="0" dirty="0">
                <a:effectLst/>
                <a:latin typeface="微軟正黑體" panose="020B0604030504040204" pitchFamily="34" charset="-120"/>
                <a:ea typeface="微軟正黑體" panose="020B0604030504040204" pitchFamily="34" charset="-120"/>
              </a:rPr>
              <a:t>、自編碼器，</a:t>
            </a:r>
            <a:r>
              <a:rPr lang="en-US" altLang="zh-TW" sz="3200" b="1" i="0" dirty="0">
                <a:effectLst/>
                <a:latin typeface="微軟正黑體" panose="020B0604030504040204" pitchFamily="34" charset="-120"/>
                <a:ea typeface="微軟正黑體" panose="020B0604030504040204" pitchFamily="34" charset="-120"/>
              </a:rPr>
              <a:t>DA</a:t>
            </a:r>
            <a:r>
              <a:rPr lang="zh-TW" altLang="en-US" sz="3200" b="1" i="0" dirty="0">
                <a:effectLst/>
                <a:latin typeface="微軟正黑體" panose="020B0604030504040204" pitchFamily="34" charset="-120"/>
                <a:ea typeface="微軟正黑體" panose="020B0604030504040204" pitchFamily="34" charset="-120"/>
              </a:rPr>
              <a:t>產生出資料</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再分批取出和量正常資料進行訓練</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人口資料和自然資料之間的融合</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Data Unbalancing</a:t>
            </a:r>
          </a:p>
        </p:txBody>
      </p:sp>
    </p:spTree>
    <p:extLst>
      <p:ext uri="{BB962C8B-B14F-4D97-AF65-F5344CB8AC3E}">
        <p14:creationId xmlns:p14="http://schemas.microsoft.com/office/powerpoint/2010/main" val="28423434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r>
              <a:rPr lang="en-US" altLang="zh-TW" sz="4000" b="1" i="0" dirty="0">
                <a:solidFill>
                  <a:srgbClr val="FFFF00"/>
                </a:solidFill>
                <a:effectLst/>
                <a:latin typeface="微軟正黑體" panose="020B0604030504040204" pitchFamily="34" charset="-120"/>
                <a:ea typeface="微軟正黑體" panose="020B0604030504040204" pitchFamily="34" charset="-120"/>
              </a:rPr>
              <a:t>Weighted Random Sampler</a:t>
            </a:r>
            <a:endParaRPr lang="zh-TW" altLang="en-US" sz="4000" dirty="0">
              <a:solidFill>
                <a:srgbClr val="FFFF00"/>
              </a:solidFill>
            </a:endParaRPr>
          </a:p>
        </p:txBody>
      </p:sp>
    </p:spTree>
    <p:extLst>
      <p:ext uri="{BB962C8B-B14F-4D97-AF65-F5344CB8AC3E}">
        <p14:creationId xmlns:p14="http://schemas.microsoft.com/office/powerpoint/2010/main" val="27072958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某一類的資料量大，某一類的資料量小</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將資料在訓練時根據資料大小給一個權數來進行取樣</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保證每個批次的資料都能平均一點</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WRS</a:t>
            </a:r>
          </a:p>
        </p:txBody>
      </p:sp>
    </p:spTree>
    <p:extLst>
      <p:ext uri="{BB962C8B-B14F-4D97-AF65-F5344CB8AC3E}">
        <p14:creationId xmlns:p14="http://schemas.microsoft.com/office/powerpoint/2010/main" val="19420488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0947844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83650587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2057400"/>
            <a:ext cx="8305800" cy="2062103"/>
          </a:xfrm>
          <a:prstGeom prst="rect">
            <a:avLst/>
          </a:prstGeom>
          <a:noFill/>
        </p:spPr>
        <p:txBody>
          <a:bodyPr wrap="square" rtlCol="0">
            <a:spAutoFit/>
          </a:bodyPr>
          <a:lstStyle/>
          <a:p>
            <a:pPr marL="742950" indent="-742950">
              <a:buFont typeface="Arial" panose="020B0604020202020204" pitchFamily="34" charset="0"/>
              <a:buChar char="•"/>
            </a:pPr>
            <a:r>
              <a:rPr lang="zh-TW" altLang="en-US" sz="3200" b="1" dirty="0">
                <a:latin typeface="微軟正黑體" pitchFamily="34" charset="-120"/>
                <a:ea typeface="微軟正黑體" pitchFamily="34" charset="-120"/>
              </a:rPr>
              <a:t>批次正規化</a:t>
            </a:r>
            <a:r>
              <a:rPr lang="en-US" altLang="zh-TW" sz="3200" b="1" dirty="0">
                <a:latin typeface="微軟正黑體" pitchFamily="34" charset="-120"/>
                <a:ea typeface="微軟正黑體" pitchFamily="34" charset="-120"/>
              </a:rPr>
              <a:t>(batch norm)</a:t>
            </a:r>
          </a:p>
          <a:p>
            <a:pPr marL="742950" indent="-742950">
              <a:buFont typeface="Arial" panose="020B0604020202020204" pitchFamily="34" charset="0"/>
              <a:buChar char="•"/>
            </a:pPr>
            <a:r>
              <a:rPr lang="en-US" altLang="zh-TW" sz="3200" b="1" dirty="0">
                <a:latin typeface="微軟正黑體" pitchFamily="34" charset="-120"/>
                <a:ea typeface="微軟正黑體" pitchFamily="34" charset="-120"/>
              </a:rPr>
              <a:t>Dropout</a:t>
            </a:r>
          </a:p>
          <a:p>
            <a:pPr marL="742950" indent="-742950">
              <a:buFont typeface="Arial" panose="020B0604020202020204" pitchFamily="34" charset="0"/>
              <a:buChar char="•"/>
            </a:pPr>
            <a:r>
              <a:rPr lang="en-US" altLang="zh-TW" sz="3200" b="1" dirty="0">
                <a:latin typeface="微軟正黑體" pitchFamily="34" charset="-120"/>
                <a:ea typeface="微軟正黑體" pitchFamily="34" charset="-120"/>
              </a:rPr>
              <a:t>Weights/Biases</a:t>
            </a:r>
            <a:r>
              <a:rPr lang="zh-TW" altLang="en-US" sz="3200" b="1" dirty="0">
                <a:latin typeface="微軟正黑體" pitchFamily="34" charset="-120"/>
                <a:ea typeface="微軟正黑體" pitchFamily="34" charset="-120"/>
              </a:rPr>
              <a:t>的初始化</a:t>
            </a:r>
            <a:endParaRPr lang="en-US" altLang="zh-TW" sz="3200" b="1" dirty="0">
              <a:latin typeface="微軟正黑體" pitchFamily="34" charset="-120"/>
              <a:ea typeface="微軟正黑體" pitchFamily="34" charset="-120"/>
            </a:endParaRPr>
          </a:p>
          <a:p>
            <a:pPr marL="742950" indent="-742950">
              <a:buFont typeface="Arial" panose="020B0604020202020204" pitchFamily="34" charset="0"/>
              <a:buChar char="•"/>
            </a:pPr>
            <a:r>
              <a:rPr lang="zh-TW" altLang="en-US" sz="3200" b="1" dirty="0">
                <a:latin typeface="微軟正黑體" pitchFamily="34" charset="-120"/>
                <a:ea typeface="微軟正黑體" pitchFamily="34" charset="-120"/>
              </a:rPr>
              <a:t>殘差網路</a:t>
            </a:r>
            <a:r>
              <a:rPr lang="en-US" altLang="zh-TW" sz="3200" b="1" dirty="0">
                <a:latin typeface="微軟正黑體" pitchFamily="34" charset="-120"/>
                <a:ea typeface="微軟正黑體" pitchFamily="34" charset="-120"/>
              </a:rPr>
              <a:t>(Residual)</a:t>
            </a: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itchFamily="34" charset="-120"/>
                <a:ea typeface="微軟正黑體" pitchFamily="34" charset="-120"/>
              </a:rPr>
              <a:t>針對層</a:t>
            </a:r>
          </a:p>
        </p:txBody>
      </p:sp>
    </p:spTree>
    <p:extLst>
      <p:ext uri="{BB962C8B-B14F-4D97-AF65-F5344CB8AC3E}">
        <p14:creationId xmlns:p14="http://schemas.microsoft.com/office/powerpoint/2010/main" val="24920816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zh-TW" altLang="en-US" sz="4000" b="1" i="0" dirty="0">
                <a:solidFill>
                  <a:srgbClr val="FFFF00"/>
                </a:solidFill>
                <a:effectLst/>
                <a:latin typeface="微軟正黑體" panose="020B0604030504040204" pitchFamily="34" charset="-120"/>
                <a:ea typeface="微軟正黑體" panose="020B0604030504040204" pitchFamily="34" charset="-120"/>
              </a:rPr>
              <a:t>批次正規化</a:t>
            </a:r>
            <a:endParaRPr lang="zh-TW" altLang="en-US" sz="4000" dirty="0">
              <a:solidFill>
                <a:srgbClr val="FFFF00"/>
              </a:solidFill>
            </a:endParaRPr>
          </a:p>
        </p:txBody>
      </p:sp>
    </p:spTree>
    <p:extLst>
      <p:ext uri="{BB962C8B-B14F-4D97-AF65-F5344CB8AC3E}">
        <p14:creationId xmlns:p14="http://schemas.microsoft.com/office/powerpoint/2010/main" val="30035842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016758"/>
          </a:xfrm>
          <a:prstGeom prst="rect">
            <a:avLst/>
          </a:prstGeom>
          <a:noFill/>
        </p:spPr>
        <p:txBody>
          <a:bodyPr wrap="square" rtlCol="0">
            <a:spAutoFit/>
          </a:bodyPr>
          <a:lstStyle/>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Google </a:t>
            </a:r>
            <a:r>
              <a:rPr lang="zh-TW" altLang="en-US" sz="3200" b="1" i="0" dirty="0">
                <a:effectLst/>
                <a:latin typeface="微軟正黑體" panose="020B0604030504040204" pitchFamily="34" charset="-120"/>
                <a:ea typeface="微軟正黑體" panose="020B0604030504040204" pitchFamily="34" charset="-120"/>
              </a:rPr>
              <a:t>於 </a:t>
            </a:r>
            <a:r>
              <a:rPr lang="en-US" altLang="zh-TW" sz="3200" b="1" i="0" dirty="0">
                <a:effectLst/>
                <a:latin typeface="微軟正黑體" panose="020B0604030504040204" pitchFamily="34" charset="-120"/>
                <a:ea typeface="微軟正黑體" panose="020B0604030504040204" pitchFamily="34" charset="-120"/>
              </a:rPr>
              <a:t>2015 </a:t>
            </a:r>
            <a:r>
              <a:rPr lang="zh-TW" altLang="en-US" sz="3200" b="1" i="0" dirty="0">
                <a:effectLst/>
                <a:latin typeface="微軟正黑體" panose="020B0604030504040204" pitchFamily="34" charset="-120"/>
                <a:ea typeface="微軟正黑體" panose="020B0604030504040204" pitchFamily="34" charset="-120"/>
              </a:rPr>
              <a:t>年提出了 </a:t>
            </a:r>
            <a:r>
              <a:rPr lang="en-US" altLang="zh-TW" sz="3200" b="1" i="0" dirty="0">
                <a:effectLst/>
                <a:latin typeface="微軟正黑體" panose="020B0604030504040204" pitchFamily="34" charset="-120"/>
                <a:ea typeface="微軟正黑體" panose="020B0604030504040204" pitchFamily="34" charset="-120"/>
              </a:rPr>
              <a:t>Batch Normalization</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輸入資料時，通常都會先將 </a:t>
            </a:r>
            <a:r>
              <a:rPr lang="en-US" altLang="zh-TW" sz="3200" b="1" i="0" dirty="0">
                <a:effectLst/>
                <a:latin typeface="微軟正黑體" panose="020B0604030504040204" pitchFamily="34" charset="-120"/>
                <a:ea typeface="微軟正黑體" panose="020B0604030504040204" pitchFamily="34" charset="-120"/>
              </a:rPr>
              <a:t>feature </a:t>
            </a:r>
            <a:r>
              <a:rPr lang="zh-TW" altLang="en-US" sz="3200" b="1" i="0" dirty="0">
                <a:effectLst/>
                <a:latin typeface="微軟正黑體" panose="020B0604030504040204" pitchFamily="34" charset="-120"/>
                <a:ea typeface="微軟正黑體" panose="020B0604030504040204" pitchFamily="34" charset="-120"/>
              </a:rPr>
              <a:t>做 </a:t>
            </a:r>
            <a:r>
              <a:rPr lang="en-US" altLang="zh-TW" sz="3200" b="1" i="0" dirty="0">
                <a:effectLst/>
                <a:latin typeface="微軟正黑體" panose="020B0604030504040204" pitchFamily="34" charset="-120"/>
                <a:ea typeface="微軟正黑體" panose="020B0604030504040204" pitchFamily="34" charset="-120"/>
              </a:rPr>
              <a:t>normalize </a:t>
            </a:r>
            <a:r>
              <a:rPr lang="zh-TW" altLang="en-US" sz="3200" b="1" i="0" dirty="0">
                <a:effectLst/>
                <a:latin typeface="微軟正黑體" panose="020B0604030504040204" pitchFamily="34" charset="-120"/>
                <a:ea typeface="微軟正黑體" panose="020B0604030504040204" pitchFamily="34" charset="-120"/>
              </a:rPr>
              <a:t>後再進行訓練</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Batch Normalization </a:t>
            </a:r>
            <a:r>
              <a:rPr lang="zh-TW" altLang="en-US" sz="3200" b="1" i="0" dirty="0">
                <a:effectLst/>
                <a:latin typeface="微軟正黑體" panose="020B0604030504040204" pitchFamily="34" charset="-120"/>
                <a:ea typeface="微軟正黑體" panose="020B0604030504040204" pitchFamily="34" charset="-120"/>
              </a:rPr>
              <a:t>就是指在每一層輸入都做一次 </a:t>
            </a:r>
            <a:r>
              <a:rPr lang="en-US" altLang="zh-TW" sz="3200" b="1" i="0" dirty="0">
                <a:effectLst/>
                <a:latin typeface="微軟正黑體" panose="020B0604030504040204" pitchFamily="34" charset="-120"/>
                <a:ea typeface="微軟正黑體" panose="020B0604030504040204" pitchFamily="34" charset="-120"/>
              </a:rPr>
              <a:t>normalize</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對每一個 </a:t>
            </a:r>
            <a:r>
              <a:rPr lang="en-US" altLang="zh-TW" sz="3200" b="1" i="0" dirty="0">
                <a:effectLst/>
                <a:latin typeface="微軟正黑體" panose="020B0604030504040204" pitchFamily="34" charset="-120"/>
                <a:ea typeface="微軟正黑體" panose="020B0604030504040204" pitchFamily="34" charset="-120"/>
              </a:rPr>
              <a:t>mini-batch </a:t>
            </a:r>
            <a:r>
              <a:rPr lang="zh-TW" altLang="en-US" sz="3200" b="1" i="0" dirty="0">
                <a:effectLst/>
                <a:latin typeface="微軟正黑體" panose="020B0604030504040204" pitchFamily="34" charset="-120"/>
                <a:ea typeface="微軟正黑體" panose="020B0604030504040204" pitchFamily="34" charset="-120"/>
              </a:rPr>
              <a:t>都進行正規化到平均值為</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、標準差為</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的常態分佈</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做完正規化後再進入啟動函數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批次正規化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7137599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將分散的數據統一</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減緩梯度消失</a:t>
            </a:r>
            <a:endParaRPr lang="en-US" altLang="zh-TW" sz="3200"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解決 </a:t>
            </a:r>
            <a:r>
              <a:rPr lang="en-US" altLang="zh-TW" sz="3200" b="1" i="0" dirty="0">
                <a:effectLst/>
                <a:latin typeface="微軟正黑體" panose="020B0604030504040204" pitchFamily="34" charset="-120"/>
                <a:ea typeface="微軟正黑體" panose="020B0604030504040204" pitchFamily="34" charset="-120"/>
              </a:rPr>
              <a:t>Internal Covariate Shift </a:t>
            </a:r>
            <a:r>
              <a:rPr lang="zh-TW" altLang="en-US" sz="3200" b="1" i="0" dirty="0">
                <a:effectLst/>
                <a:latin typeface="微軟正黑體" panose="020B0604030504040204" pitchFamily="34" charset="-120"/>
                <a:ea typeface="微軟正黑體" panose="020B0604030504040204" pitchFamily="34" charset="-120"/>
              </a:rPr>
              <a:t>的問題</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加速收斂</a:t>
            </a:r>
            <a:endParaRPr lang="en-US" altLang="zh-TW" sz="3200"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有正則化的效果</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可以不使用</a:t>
            </a:r>
            <a:r>
              <a:rPr lang="en-US" altLang="zh-TW" sz="3200" b="1" i="0" dirty="0">
                <a:effectLst/>
                <a:latin typeface="微軟正黑體" panose="020B0604030504040204" pitchFamily="34" charset="-120"/>
                <a:ea typeface="微軟正黑體" panose="020B0604030504040204" pitchFamily="34" charset="-120"/>
              </a:rPr>
              <a:t>Dropout</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批次正規化的優點</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7567225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801314"/>
          </a:xfrm>
          <a:prstGeom prst="rect">
            <a:avLst/>
          </a:prstGeom>
          <a:noFill/>
        </p:spPr>
        <p:txBody>
          <a:bodyPr wrap="square" rtlCol="0">
            <a:spAutoFit/>
          </a:bodyPr>
          <a:lstStyle/>
          <a:p>
            <a:pPr marL="628650" indent="-628650" algn="l">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https://arxiv.org/pdf/1502.03167.pdf%E7%9A%84paper%E9%80%82%E5%90%88%E6%83%B3%E6%B7%B1%E5%85%A5%E4%BA%86%E8%A7%A3%E5%8E%9F%E7%90%86%EF%BC%8C%E8%BF%99%E4%B8%AA%E8%A7%86%E9%A2%91%E5%BE%88%E6%B8%85%E6%A5%9A%E7%9A%84%E8%AE%B2%E4%BA%86bn%E8%B5%B7%E5%88%B0%E7%9A%84%E4%BD%9C%E7%94%A8%E3%80%82</a:t>
            </a:r>
          </a:p>
          <a:p>
            <a:pPr marL="628650" indent="-628650" algn="l">
              <a:buFont typeface="Arial" panose="020B0604020202020204" pitchFamily="34" charset="0"/>
              <a:buChar char="•"/>
            </a:pPr>
            <a:endParaRPr lang="en-US" altLang="zh-TW"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hlinkClick r:id="rId3"/>
              </a:rPr>
              <a:t>https://medium.com/ching-i/batch-normalization-%E4%BB%8B%E7%B4%B9-135a24928f12</a:t>
            </a:r>
            <a:endParaRPr lang="en-US" altLang="zh-TW"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hlinkClick r:id="rId4"/>
              </a:rPr>
              <a:t>https://medium.com/%E5%AD%B8%E4%BB%A5%E5%BB%A3%E6%89%8D/batch-normalization-batch-norm-2015-af1d4d57805f</a:t>
            </a:r>
            <a:endParaRPr lang="en-US" altLang="zh-TW"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批次正規化參考</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902026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828800"/>
            <a:ext cx="8839200" cy="3539430"/>
          </a:xfrm>
          <a:prstGeom prst="rect">
            <a:avLst/>
          </a:prstGeom>
          <a:noFill/>
        </p:spPr>
        <p:txBody>
          <a:bodyPr wrap="square" rtlCol="0">
            <a:spAutoFit/>
          </a:bodyPr>
          <a:lstStyle/>
          <a:p>
            <a:pPr marL="742950" indent="-742950">
              <a:buFont typeface="+mj-lt"/>
              <a:buAutoNum type="arabicPeriod"/>
            </a:pPr>
            <a:r>
              <a:rPr lang="zh-TW" altLang="en-US" sz="3200" b="1" dirty="0">
                <a:latin typeface="微軟正黑體" pitchFamily="34" charset="-120"/>
                <a:ea typeface="微軟正黑體" pitchFamily="34" charset="-120"/>
              </a:rPr>
              <a:t>訓練集上有沒有好的結果</a:t>
            </a:r>
          </a:p>
          <a:p>
            <a:pPr marL="742950" indent="-742950">
              <a:buFont typeface="+mj-lt"/>
              <a:buAutoNum type="arabicPeriod"/>
            </a:pPr>
            <a:r>
              <a:rPr lang="zh-TW" altLang="en-US" sz="3200" b="1" dirty="0">
                <a:latin typeface="微軟正黑體" pitchFamily="34" charset="-120"/>
                <a:ea typeface="微軟正黑體" pitchFamily="34" charset="-120"/>
              </a:rPr>
              <a:t>訓練集結果不好，需調整模型</a:t>
            </a:r>
            <a:endParaRPr lang="en-US" altLang="zh-TW" sz="3200" b="1" dirty="0">
              <a:latin typeface="微軟正黑體" pitchFamily="34" charset="-120"/>
              <a:ea typeface="微軟正黑體" pitchFamily="34" charset="-120"/>
            </a:endParaRPr>
          </a:p>
          <a:p>
            <a:pPr marL="742950" indent="-742950">
              <a:buFont typeface="+mj-lt"/>
              <a:buAutoNum type="arabicPeriod"/>
            </a:pPr>
            <a:r>
              <a:rPr lang="zh-TW" altLang="en-US" sz="3200" b="1" dirty="0">
                <a:latin typeface="微軟正黑體" pitchFamily="34" charset="-120"/>
                <a:ea typeface="微軟正黑體" pitchFamily="34" charset="-120"/>
              </a:rPr>
              <a:t>接下來看測試集上有沒有好的結果</a:t>
            </a:r>
          </a:p>
          <a:p>
            <a:pPr marL="742950" indent="-742950">
              <a:buFont typeface="+mj-lt"/>
              <a:buAutoNum type="arabicPeriod"/>
            </a:pPr>
            <a:r>
              <a:rPr lang="zh-TW" altLang="en-US" sz="3200" b="1" dirty="0">
                <a:latin typeface="微軟正黑體" pitchFamily="34" charset="-120"/>
                <a:ea typeface="微軟正黑體" pitchFamily="34" charset="-120"/>
              </a:rPr>
              <a:t>訓練集有，但測試集上沒有，就是過度擬合</a:t>
            </a:r>
          </a:p>
          <a:p>
            <a:pPr marL="742950" indent="-742950">
              <a:buFont typeface="+mj-lt"/>
              <a:buAutoNum type="arabicPeriod"/>
            </a:pPr>
            <a:r>
              <a:rPr lang="zh-TW" altLang="en-US" sz="3200" b="1" dirty="0">
                <a:latin typeface="微軟正黑體" pitchFamily="34" charset="-120"/>
                <a:ea typeface="微軟正黑體" pitchFamily="34" charset="-120"/>
              </a:rPr>
              <a:t>訓練集、測試集上結果都好，表示模型訓練成功</a:t>
            </a: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81000"/>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判斷的步驟</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3197341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en-US" altLang="zh-TW" sz="4000" b="1" i="0" dirty="0">
                <a:solidFill>
                  <a:srgbClr val="FFFF00"/>
                </a:solidFill>
                <a:effectLst/>
                <a:latin typeface="微軟正黑體" panose="020B0604030504040204" pitchFamily="34" charset="-120"/>
                <a:ea typeface="微軟正黑體" panose="020B0604030504040204" pitchFamily="34" charset="-120"/>
              </a:rPr>
              <a:t>Dropout</a:t>
            </a:r>
            <a:endParaRPr lang="zh-TW" altLang="en-US" sz="4000" dirty="0">
              <a:solidFill>
                <a:srgbClr val="FFFF00"/>
              </a:solidFill>
            </a:endParaRPr>
          </a:p>
        </p:txBody>
      </p:sp>
    </p:spTree>
    <p:extLst>
      <p:ext uri="{BB962C8B-B14F-4D97-AF65-F5344CB8AC3E}">
        <p14:creationId xmlns:p14="http://schemas.microsoft.com/office/powerpoint/2010/main" val="403656445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對抗過擬合的正則化方法</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訓練時每一次的迭代 </a:t>
            </a:r>
            <a:r>
              <a:rPr lang="en-US" altLang="zh-TW" sz="3200" b="1" i="0" dirty="0">
                <a:effectLst/>
                <a:latin typeface="微軟正黑體" panose="020B0604030504040204" pitchFamily="34" charset="-120"/>
                <a:ea typeface="微軟正黑體" panose="020B0604030504040204" pitchFamily="34" charset="-120"/>
              </a:rPr>
              <a:t>(epoch)</a:t>
            </a:r>
            <a:r>
              <a:rPr lang="zh-TW" altLang="en-US" sz="3200" b="1" i="0" dirty="0">
                <a:effectLst/>
                <a:latin typeface="微軟正黑體" panose="020B0604030504040204" pitchFamily="34" charset="-120"/>
                <a:ea typeface="微軟正黑體" panose="020B0604030504040204" pitchFamily="34" charset="-120"/>
              </a:rPr>
              <a:t>皆以一定的機率丟棄隱藏層神經元</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被丟棄的神經元不會傳遞訊息</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Dropout</a:t>
            </a:r>
          </a:p>
        </p:txBody>
      </p:sp>
      <p:pic>
        <p:nvPicPr>
          <p:cNvPr id="13316" name="Picture 4">
            <a:extLst>
              <a:ext uri="{FF2B5EF4-FFF2-40B4-BE49-F238E27FC236}">
                <a16:creationId xmlns:a16="http://schemas.microsoft.com/office/drawing/2014/main" id="{76FADE96-291F-A799-29BC-9E343070C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392" y="3888673"/>
            <a:ext cx="75057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6366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反向傳播時，丟棄的神經元其梯度是 </a:t>
            </a:r>
            <a:r>
              <a:rPr lang="en-US" altLang="zh-TW" sz="3200" b="1" i="0" dirty="0">
                <a:effectLst/>
                <a:latin typeface="微軟正黑體" panose="020B0604030504040204" pitchFamily="34" charset="-120"/>
                <a:ea typeface="微軟正黑體" panose="020B0604030504040204" pitchFamily="34" charset="-120"/>
              </a:rPr>
              <a:t>0</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訓練時不會過度依賴某一些神經元</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藉此達到對抗過擬合的效果</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dropout </a:t>
            </a:r>
            <a:r>
              <a:rPr lang="zh-TW" altLang="en-US" sz="3200" b="1" i="0" dirty="0">
                <a:effectLst/>
                <a:latin typeface="微軟正黑體" panose="020B0604030504040204" pitchFamily="34" charset="-120"/>
                <a:ea typeface="微軟正黑體" panose="020B0604030504040204" pitchFamily="34" charset="-120"/>
              </a:rPr>
              <a:t>只能在訓練時使用</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Dropout</a:t>
            </a:r>
          </a:p>
        </p:txBody>
      </p:sp>
      <p:pic>
        <p:nvPicPr>
          <p:cNvPr id="14338" name="Picture 2">
            <a:extLst>
              <a:ext uri="{FF2B5EF4-FFF2-40B4-BE49-F238E27FC236}">
                <a16:creationId xmlns:a16="http://schemas.microsoft.com/office/drawing/2014/main" id="{6F6C01B5-6329-F7CB-CB5E-024BA51B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807537"/>
            <a:ext cx="4657725" cy="280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29168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Weight/Bias</a:t>
            </a:r>
            <a:r>
              <a:rPr lang="zh-TW" altLang="en-US" sz="4000" b="1" dirty="0">
                <a:solidFill>
                  <a:srgbClr val="FFFF00"/>
                </a:solidFill>
                <a:latin typeface="微軟正黑體" panose="020B0604030504040204" pitchFamily="34" charset="-120"/>
                <a:ea typeface="微軟正黑體" panose="020B0604030504040204" pitchFamily="34" charset="-120"/>
              </a:rPr>
              <a:t>初始化</a:t>
            </a:r>
          </a:p>
        </p:txBody>
      </p:sp>
    </p:spTree>
    <p:extLst>
      <p:ext uri="{BB962C8B-B14F-4D97-AF65-F5344CB8AC3E}">
        <p14:creationId xmlns:p14="http://schemas.microsoft.com/office/powerpoint/2010/main" val="150565366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每個參數有相應的初始值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不好的初始化參數會導致梯度傳播問題，降低訓練速度</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好的初始化參數能夠加速收斂，並且更可能找到較優解</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如果權重一開始很小，信號到達最後也會很小</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如果權重一開始很大，信號到達最後也會很大</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451467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全零</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隨機</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Xavier</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He</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隨機</a:t>
            </a:r>
            <a:r>
              <a:rPr lang="en-US" altLang="zh-TW" sz="3200" b="1" i="0" dirty="0">
                <a:effectLst/>
                <a:latin typeface="微軟正黑體" panose="020B0604030504040204" pitchFamily="34" charset="-120"/>
                <a:ea typeface="微軟正黑體" panose="020B0604030504040204" pitchFamily="34" charset="-120"/>
              </a:rPr>
              <a:t>+BN</a:t>
            </a:r>
          </a:p>
          <a:p>
            <a:pPr marL="628650" indent="-628650">
              <a:buFont typeface="Arial" panose="020B0604020202020204" pitchFamily="34" charset="0"/>
              <a:buChar char="•"/>
            </a:pPr>
            <a:r>
              <a:rPr lang="zh-TW" altLang="en-US" sz="3200" b="1" dirty="0">
                <a:solidFill>
                  <a:srgbClr val="FFFF00"/>
                </a:solidFill>
                <a:latin typeface="微軟正黑體" panose="020B0604030504040204" pitchFamily="34" charset="-120"/>
                <a:ea typeface="微軟正黑體" panose="020B0604030504040204" pitchFamily="34" charset="-120"/>
              </a:rPr>
              <a:t>預訓練參數</a:t>
            </a:r>
            <a:endParaRPr lang="en-US" altLang="zh-TW" sz="3200" b="1" i="0" dirty="0">
              <a:solidFill>
                <a:srgbClr val="FFFF00"/>
              </a:solidFill>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8964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pic>
        <p:nvPicPr>
          <p:cNvPr id="1026" name="Picture 2" descr="重/參數初始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23" y="1371600"/>
            <a:ext cx="813713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67637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線性回歸，</a:t>
            </a:r>
            <a:r>
              <a:rPr lang="en-US" altLang="zh-TW" sz="3200" b="1" dirty="0">
                <a:latin typeface="微軟正黑體" panose="020B0604030504040204" pitchFamily="34" charset="-120"/>
                <a:ea typeface="微軟正黑體" panose="020B0604030504040204" pitchFamily="34" charset="-120"/>
              </a:rPr>
              <a:t>logistics</a:t>
            </a:r>
            <a:r>
              <a:rPr lang="zh-TW" altLang="en-US" sz="3200" b="1" dirty="0">
                <a:latin typeface="微軟正黑體" panose="020B0604030504040204" pitchFamily="34" charset="-120"/>
                <a:ea typeface="微軟正黑體" panose="020B0604030504040204" pitchFamily="34" charset="-120"/>
              </a:rPr>
              <a:t>回歸參數初始化為</a:t>
            </a:r>
            <a:r>
              <a:rPr lang="en-US" altLang="zh-TW" sz="3200" b="1" dirty="0">
                <a:latin typeface="微軟正黑體" panose="020B0604030504040204" pitchFamily="34" charset="-120"/>
                <a:ea typeface="微軟正黑體" panose="020B0604030504040204" pitchFamily="34" charset="-120"/>
              </a:rPr>
              <a:t>0</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神經網絡中初始化</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每一層的神經元學到的東西都是一樣的（輸出是一樣的）</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BP</a:t>
            </a:r>
            <a:r>
              <a:rPr lang="zh-TW" altLang="en-US" sz="3200" b="1" dirty="0">
                <a:latin typeface="微軟正黑體" panose="020B0604030504040204" pitchFamily="34" charset="-120"/>
                <a:ea typeface="微軟正黑體" panose="020B0604030504040204" pitchFamily="34" charset="-120"/>
              </a:rPr>
              <a:t>時每層的神經元也是相同的，因為他們的</a:t>
            </a:r>
            <a:r>
              <a:rPr lang="en-US" altLang="zh-TW" sz="3200" b="1" dirty="0">
                <a:latin typeface="微軟正黑體" panose="020B0604030504040204" pitchFamily="34" charset="-120"/>
                <a:ea typeface="微軟正黑體" panose="020B0604030504040204" pitchFamily="34" charset="-120"/>
              </a:rPr>
              <a:t>gradient</a:t>
            </a:r>
            <a:r>
              <a:rPr lang="zh-TW" altLang="en-US" sz="3200" b="1" dirty="0">
                <a:latin typeface="微軟正黑體" panose="020B0604030504040204" pitchFamily="34" charset="-120"/>
                <a:ea typeface="微軟正黑體" panose="020B0604030504040204" pitchFamily="34" charset="-120"/>
              </a:rPr>
              <a:t>相同</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weight update</a:t>
            </a:r>
            <a:r>
              <a:rPr lang="zh-TW" altLang="en-US" sz="3200" b="1" dirty="0">
                <a:latin typeface="微軟正黑體" panose="020B0604030504040204" pitchFamily="34" charset="-120"/>
                <a:ea typeface="微軟正黑體" panose="020B0604030504040204" pitchFamily="34" charset="-120"/>
              </a:rPr>
              <a:t>也相同這顯然是一個不可接受的結果</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全</a:t>
            </a:r>
            <a:r>
              <a:rPr lang="en-US" altLang="zh-TW" sz="4800" b="1" dirty="0">
                <a:solidFill>
                  <a:srgbClr val="00B0F0"/>
                </a:solidFill>
                <a:latin typeface="微軟正黑體" panose="020B0604030504040204" pitchFamily="34" charset="-120"/>
                <a:ea typeface="微軟正黑體" panose="020B0604030504040204" pitchFamily="34" charset="-120"/>
              </a:rPr>
              <a:t>0</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08385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隨機初始化是很多人經常使用的方法</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一般初始化的權重為高斯或均勻分佈中隨機抽取的值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一旦隨機分佈選擇不當，就會導致網絡優化陷入困境</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9042258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層數的增加，輸出值迅速向</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靠攏，在後幾層中，幾乎所有的輸出值</a:t>
            </a:r>
            <a:r>
              <a:rPr lang="en-US" altLang="zh-TW" sz="3200" b="1" dirty="0">
                <a:latin typeface="微軟正黑體" panose="020B0604030504040204" pitchFamily="34" charset="-120"/>
                <a:ea typeface="微軟正黑體" panose="020B0604030504040204" pitchFamily="34" charset="-120"/>
              </a:rPr>
              <a:t>x </a:t>
            </a:r>
            <a:r>
              <a:rPr lang="zh-TW" altLang="en-US" sz="3200" b="1" dirty="0">
                <a:latin typeface="微軟正黑體" panose="020B0604030504040204" pitchFamily="34" charset="-120"/>
                <a:ea typeface="微軟正黑體" panose="020B0604030504040204" pitchFamily="34" charset="-120"/>
              </a:rPr>
              <a:t>都很接近</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高斯初始化，給權重較小的值，小型網路中很常見，網路深會出現梯度消失</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pic>
        <p:nvPicPr>
          <p:cNvPr id="2050" name="Picture 2" descr="https://pic2.zhimg.com/v2-5d25331c3da0d2903d38d9457f9046ad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875740"/>
            <a:ext cx="7202529" cy="244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2880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762000"/>
            <a:ext cx="8428383" cy="5486400"/>
          </a:xfrm>
          <a:prstGeom prst="rect">
            <a:avLst/>
          </a:prstGeom>
          <a:noFill/>
          <a:ln w="9525">
            <a:noFill/>
            <a:miter lim="800000"/>
            <a:headEnd/>
            <a:tailEnd/>
          </a:ln>
        </p:spPr>
      </p:pic>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但是如果把權重初始成一個比較大的值，如均值為</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，方差為</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的高斯分佈</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幾乎所有的值集中在</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或</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附近，則會造成前向傳播時，神經元被抑制或被飽和當神經網絡的層數增多時，會發現越往後面的層的激活函數（</a:t>
            </a:r>
            <a:r>
              <a:rPr lang="en-US" altLang="zh-TW" sz="3200" b="1" dirty="0" err="1">
                <a:latin typeface="微軟正黑體" panose="020B0604030504040204" pitchFamily="34" charset="-120"/>
                <a:ea typeface="微軟正黑體" panose="020B0604030504040204" pitchFamily="34" charset="-120"/>
              </a:rPr>
              <a:t>tanh</a:t>
            </a:r>
            <a:r>
              <a:rPr lang="zh-TW" altLang="en-US" sz="3200" b="1" dirty="0">
                <a:latin typeface="微軟正黑體" panose="020B0604030504040204" pitchFamily="34" charset="-120"/>
                <a:ea typeface="微軟正黑體" panose="020B0604030504040204" pitchFamily="34" charset="-120"/>
              </a:rPr>
              <a:t>在</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和</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附近的</a:t>
            </a:r>
            <a:r>
              <a:rPr lang="en-US" altLang="zh-TW" sz="3200" b="1" dirty="0">
                <a:latin typeface="微軟正黑體" panose="020B0604030504040204" pitchFamily="34" charset="-120"/>
                <a:ea typeface="微軟正黑體" panose="020B0604030504040204" pitchFamily="34" charset="-120"/>
              </a:rPr>
              <a:t>gradient</a:t>
            </a:r>
            <a:r>
              <a:rPr lang="zh-TW" altLang="en-US" sz="3200" b="1" dirty="0">
                <a:latin typeface="微軟正黑體" panose="020B0604030504040204" pitchFamily="34" charset="-120"/>
                <a:ea typeface="微軟正黑體" panose="020B0604030504040204" pitchFamily="34" charset="-120"/>
              </a:rPr>
              <a:t>都接近</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）的輸出值幾乎都接近於</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梯度更新時，梯度非常接近於</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，就會導致梯度消失</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67404983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2050" name="Picture 2" descr="https://pic2.zhimg.com/v2-5d25331c3da0d2903d38d9457f9046ad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4" y="2362200"/>
            <a:ext cx="8618223" cy="293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44524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Xavier</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5122" name="Picture 2" descr="https://pic4.zhimg.com/v2-a01b69542fc0fbbae363d529b8ba18cb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371600"/>
            <a:ext cx="699795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ic1.zhimg.com/80/v2-98a6cf175ca67ffde49a6236da6cd050_720w.web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12" y="3886200"/>
            <a:ext cx="6911163"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28336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He(MSRA)</a:t>
            </a:r>
            <a:r>
              <a:rPr lang="zh-TW" altLang="en-US" sz="4800" b="1" i="0" dirty="0">
                <a:solidFill>
                  <a:srgbClr val="00B0F0"/>
                </a:solidFill>
                <a:effectLst/>
                <a:latin typeface="微軟正黑體" panose="020B0604030504040204" pitchFamily="34" charset="-120"/>
                <a:ea typeface="微軟正黑體" panose="020B0604030504040204" pitchFamily="34" charset="-120"/>
              </a:rPr>
              <a:t>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6146" name="Picture 2" descr="https://pic4.zhimg.com/v2-ac77bcfde18368d6e965176f4991c19f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8038681"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68058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en-US" altLang="zh-TW" sz="4800" b="1" dirty="0">
                <a:solidFill>
                  <a:srgbClr val="00B0F0"/>
                </a:solidFill>
                <a:latin typeface="微軟正黑體" panose="020B0604030504040204" pitchFamily="34" charset="-120"/>
                <a:ea typeface="微軟正黑體" panose="020B0604030504040204" pitchFamily="34" charset="-120"/>
              </a:rPr>
              <a:t>+BN</a:t>
            </a:r>
            <a:r>
              <a:rPr lang="zh-TW" altLang="en-US" sz="4800" b="1" i="0" dirty="0">
                <a:solidFill>
                  <a:srgbClr val="00B0F0"/>
                </a:solidFill>
                <a:effectLst/>
                <a:latin typeface="微軟正黑體" panose="020B0604030504040204" pitchFamily="34" charset="-120"/>
                <a:ea typeface="微軟正黑體" panose="020B0604030504040204" pitchFamily="34" charset="-120"/>
              </a:rPr>
              <a:t>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7170" name="Picture 2" descr="https://pic1.zhimg.com/80/v2-2b19a7b8adc7ceafe92b1a98bffd576c_720w.we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62200"/>
            <a:ext cx="836341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010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階段：將神經網絡中的每一層取出，構造一個</a:t>
            </a:r>
            <a:r>
              <a:rPr lang="en-US" altLang="zh-TW" sz="3200" b="1" dirty="0">
                <a:latin typeface="微軟正黑體" panose="020B0604030504040204" pitchFamily="34" charset="-120"/>
                <a:ea typeface="微軟正黑體" panose="020B0604030504040204" pitchFamily="34" charset="-120"/>
              </a:rPr>
              <a:t>auto-encoder</a:t>
            </a:r>
            <a:r>
              <a:rPr lang="zh-TW" altLang="en-US" sz="3200" b="1" dirty="0">
                <a:latin typeface="微軟正黑體" panose="020B0604030504040204" pitchFamily="34" charset="-120"/>
                <a:ea typeface="微軟正黑體" panose="020B0604030504040204" pitchFamily="34" charset="-120"/>
              </a:rPr>
              <a:t>做訓練，使得輸入層和輸出層保持一致在這一過程中，參數得以更新，形成初始值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fine-tuning</a:t>
            </a:r>
            <a:r>
              <a:rPr lang="zh-TW" altLang="en-US" sz="3200" b="1" dirty="0">
                <a:latin typeface="微軟正黑體" panose="020B0604030504040204" pitchFamily="34" charset="-120"/>
                <a:ea typeface="微軟正黑體" panose="020B0604030504040204" pitchFamily="34" charset="-120"/>
              </a:rPr>
              <a:t>階段：將</a:t>
            </a:r>
            <a:r>
              <a:rPr lang="en-US" altLang="zh-TW" sz="3200" b="1" dirty="0">
                <a:latin typeface="微軟正黑體" panose="020B0604030504040204" pitchFamily="34" charset="-120"/>
                <a:ea typeface="微軟正黑體" panose="020B0604030504040204" pitchFamily="34" charset="-120"/>
              </a:rPr>
              <a:t>pre-train</a:t>
            </a:r>
            <a:r>
              <a:rPr lang="zh-TW" altLang="en-US" sz="3200" b="1" dirty="0">
                <a:latin typeface="微軟正黑體" panose="020B0604030504040204" pitchFamily="34" charset="-120"/>
                <a:ea typeface="微軟正黑體" panose="020B0604030504040204" pitchFamily="34" charset="-120"/>
              </a:rPr>
              <a:t>過的每一層放回神經網絡，利用</a:t>
            </a:r>
            <a:r>
              <a:rPr lang="en-US" altLang="zh-TW" sz="3200" b="1" dirty="0">
                <a:latin typeface="微軟正黑體" panose="020B0604030504040204" pitchFamily="34" charset="-120"/>
                <a:ea typeface="微軟正黑體" panose="020B0604030504040204" pitchFamily="34" charset="-120"/>
              </a:rPr>
              <a:t>pre-train</a:t>
            </a:r>
            <a:r>
              <a:rPr lang="zh-TW" altLang="en-US" sz="3200" b="1" dirty="0">
                <a:latin typeface="微軟正黑體" panose="020B0604030504040204" pitchFamily="34" charset="-120"/>
                <a:ea typeface="微軟正黑體" panose="020B0604030504040204" pitchFamily="34" charset="-120"/>
              </a:rPr>
              <a:t>階段得到的參數初始值和訓練數據對模型進行整體調整</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60462601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501675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隨著資料量的增加以及</a:t>
            </a:r>
            <a:r>
              <a:rPr lang="en-US" altLang="zh-TW" sz="3200" b="1" dirty="0">
                <a:latin typeface="微軟正黑體" panose="020B0604030504040204" pitchFamily="34" charset="-120"/>
                <a:ea typeface="微軟正黑體" panose="020B0604030504040204" pitchFamily="34" charset="-120"/>
              </a:rPr>
              <a:t>activation function </a:t>
            </a:r>
            <a:r>
              <a:rPr lang="zh-TW" altLang="en-US" sz="3200" b="1" dirty="0">
                <a:latin typeface="微軟正黑體" panose="020B0604030504040204" pitchFamily="34" charset="-120"/>
                <a:ea typeface="微軟正黑體" panose="020B0604030504040204" pitchFamily="34" charset="-120"/>
              </a:rPr>
              <a:t>的發展，</a:t>
            </a: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的概念已經漸漸發生變化目前，從零開始訓練神經網路時我們也很少採用</a:t>
            </a:r>
            <a:r>
              <a:rPr lang="en-US" altLang="zh-TW" sz="3200" b="1" dirty="0">
                <a:latin typeface="微軟正黑體" panose="020B0604030504040204" pitchFamily="34" charset="-120"/>
                <a:ea typeface="微軟正黑體" panose="020B0604030504040204" pitchFamily="34" charset="-120"/>
              </a:rPr>
              <a:t>auto-encoder</a:t>
            </a:r>
            <a:r>
              <a:rPr lang="zh-TW" altLang="en-US" sz="3200" b="1" dirty="0">
                <a:latin typeface="微軟正黑體" panose="020B0604030504040204" pitchFamily="34" charset="-120"/>
                <a:ea typeface="微軟正黑體" panose="020B0604030504040204" pitchFamily="34" charset="-120"/>
              </a:rPr>
              <a:t>進行</a:t>
            </a:r>
            <a:r>
              <a:rPr lang="en-US" altLang="zh-TW" sz="3200" b="1" dirty="0">
                <a:latin typeface="微軟正黑體" panose="020B0604030504040204" pitchFamily="34" charset="-120"/>
                <a:ea typeface="微軟正黑體" panose="020B0604030504040204" pitchFamily="34" charset="-120"/>
              </a:rPr>
              <a:t>pre-training</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直奔主題做模型訓練如果不想從零開始訓練神經網絡時，我們往往選擇一個已經在任務</a:t>
            </a:r>
            <a:r>
              <a:rPr lang="en-US" altLang="zh-TW" sz="3200" b="1" dirty="0">
                <a:latin typeface="微軟正黑體" panose="020B0604030504040204" pitchFamily="34" charset="-120"/>
                <a:ea typeface="微軟正黑體" panose="020B0604030504040204" pitchFamily="34" charset="-120"/>
              </a:rPr>
              <a:t>A</a:t>
            </a:r>
            <a:r>
              <a:rPr lang="zh-TW" altLang="en-US" sz="3200" b="1" dirty="0">
                <a:latin typeface="微軟正黑體" panose="020B0604030504040204" pitchFamily="34" charset="-120"/>
                <a:ea typeface="微軟正黑體" panose="020B0604030504040204" pitchFamily="34" charset="-120"/>
              </a:rPr>
              <a:t>上訓練好的模型（稱為</a:t>
            </a:r>
            <a:r>
              <a:rPr lang="en-US" altLang="zh-TW" sz="3200" b="1" dirty="0">
                <a:latin typeface="微軟正黑體" panose="020B0604030504040204" pitchFamily="34" charset="-120"/>
                <a:ea typeface="微軟正黑體" panose="020B0604030504040204" pitchFamily="34" charset="-120"/>
              </a:rPr>
              <a:t>pre-trained model</a:t>
            </a:r>
            <a:r>
              <a:rPr lang="zh-TW" altLang="en-US" sz="3200" b="1" dirty="0">
                <a:latin typeface="微軟正黑體" panose="020B0604030504040204" pitchFamily="34" charset="-120"/>
                <a:ea typeface="微軟正黑體" panose="020B0604030504040204" pitchFamily="34" charset="-120"/>
              </a:rPr>
              <a:t>），將其放在任務</a:t>
            </a:r>
            <a:r>
              <a:rPr lang="en-US" altLang="zh-TW" sz="3200" b="1" dirty="0">
                <a:latin typeface="微軟正黑體" panose="020B0604030504040204" pitchFamily="34" charset="-120"/>
                <a:ea typeface="微軟正黑體" panose="020B0604030504040204" pitchFamily="34" charset="-120"/>
              </a:rPr>
              <a:t>B</a:t>
            </a:r>
            <a:r>
              <a:rPr lang="zh-TW" altLang="en-US" sz="3200" b="1" dirty="0">
                <a:latin typeface="微軟正黑體" panose="020B0604030504040204" pitchFamily="34" charset="-120"/>
                <a:ea typeface="微軟正黑體" panose="020B0604030504040204" pitchFamily="34" charset="-120"/>
              </a:rPr>
              <a:t>上做模型調整（稱為</a:t>
            </a:r>
            <a:r>
              <a:rPr lang="en-US" altLang="zh-TW" sz="3200" b="1" dirty="0">
                <a:latin typeface="微軟正黑體" panose="020B0604030504040204" pitchFamily="34" charset="-120"/>
                <a:ea typeface="微軟正黑體" panose="020B0604030504040204" pitchFamily="34" charset="-120"/>
              </a:rPr>
              <a:t>fine-tuning</a:t>
            </a:r>
            <a:r>
              <a:rPr lang="zh-TW" altLang="en-US" sz="3200" b="1" dirty="0">
                <a:latin typeface="微軟正黑體" panose="020B0604030504040204" pitchFamily="34" charset="-120"/>
                <a:ea typeface="微軟正黑體" panose="020B0604030504040204" pitchFamily="34" charset="-120"/>
              </a:rPr>
              <a:t>）</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96330721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zh-TW" altLang="en-US" sz="4000" b="1" i="0" dirty="0">
                <a:solidFill>
                  <a:srgbClr val="FFFF00"/>
                </a:solidFill>
                <a:effectLst/>
                <a:latin typeface="微軟正黑體" panose="020B0604030504040204" pitchFamily="34" charset="-120"/>
                <a:ea typeface="微軟正黑體" panose="020B0604030504040204" pitchFamily="34" charset="-120"/>
              </a:rPr>
              <a:t>殘差網路</a:t>
            </a:r>
            <a:endParaRPr lang="zh-TW" altLang="en-US" sz="4000" dirty="0">
              <a:solidFill>
                <a:srgbClr val="FFFF00"/>
              </a:solidFill>
            </a:endParaRPr>
          </a:p>
        </p:txBody>
      </p:sp>
    </p:spTree>
    <p:extLst>
      <p:ext uri="{BB962C8B-B14F-4D97-AF65-F5344CB8AC3E}">
        <p14:creationId xmlns:p14="http://schemas.microsoft.com/office/powerpoint/2010/main" val="3176565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深層網路會遇到的退化問題</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增加神經網路的層數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026" name="Picture 2" descr="https://miro.medium.com/max/700/1*69cC_3tf3kuWu97VDbrFh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59" y="2514600"/>
            <a:ext cx="8190205" cy="34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71056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多堆一層結果和上層一樣，不會出現退化稱為</a:t>
            </a:r>
            <a:r>
              <a:rPr lang="en-US" altLang="zh-TW" sz="3200" b="1" dirty="0">
                <a:latin typeface="微軟正黑體" panose="020B0604030504040204" pitchFamily="34" charset="-120"/>
                <a:ea typeface="微軟正黑體" panose="020B0604030504040204" pitchFamily="34" charset="-120"/>
              </a:rPr>
              <a:t>Identify </a:t>
            </a:r>
            <a:r>
              <a:rPr lang="en-US" altLang="zh-TW" sz="3200" b="1" dirty="0" err="1">
                <a:latin typeface="微軟正黑體" panose="020B0604030504040204" pitchFamily="34" charset="-120"/>
                <a:ea typeface="微軟正黑體" panose="020B0604030504040204" pitchFamily="34" charset="-120"/>
              </a:rPr>
              <a:t>maping</a:t>
            </a:r>
            <a:r>
              <a:rPr lang="en-US" altLang="zh-TW" sz="3200" b="1" dirty="0">
                <a:latin typeface="微軟正黑體" panose="020B0604030504040204" pitchFamily="34" charset="-120"/>
                <a:ea typeface="微軟正黑體" panose="020B0604030504040204" pitchFamily="34" charset="-120"/>
              </a:rPr>
              <a:t>, </a:t>
            </a:r>
            <a:r>
              <a:rPr lang="zh-TW" altLang="en-US" sz="3200" b="1" dirty="0">
                <a:latin typeface="微軟正黑體" panose="020B0604030504040204" pitchFamily="34" charset="-120"/>
                <a:ea typeface="微軟正黑體" panose="020B0604030504040204" pitchFamily="34" charset="-120"/>
              </a:rPr>
              <a:t>恆等映射</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殘差網路 </a:t>
            </a:r>
            <a:r>
              <a:rPr lang="en-US" altLang="zh-TW" sz="4800" b="1" dirty="0" err="1">
                <a:solidFill>
                  <a:srgbClr val="00B0F0"/>
                </a:solidFill>
                <a:latin typeface="微軟正黑體" panose="020B0604030504040204" pitchFamily="34" charset="-120"/>
                <a:ea typeface="微軟正黑體" panose="020B0604030504040204" pitchFamily="34" charset="-120"/>
              </a:rPr>
              <a:t>ResNet</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2050" name="Picture 2" descr="https://miro.medium.com/max/698/1*O4TwphOaDB8eYlXeCMYPi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19400"/>
            <a:ext cx="664845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332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提高模型的準確度</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390930309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550920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輸入是</a:t>
            </a:r>
            <a:r>
              <a:rPr lang="en-US" altLang="zh-TW" sz="3200" b="1" dirty="0">
                <a:latin typeface="微軟正黑體" panose="020B0604030504040204" pitchFamily="34" charset="-120"/>
                <a:ea typeface="微軟正黑體" panose="020B0604030504040204" pitchFamily="34" charset="-120"/>
              </a:rPr>
              <a:t>x</a:t>
            </a:r>
            <a:r>
              <a:rPr lang="zh-TW" altLang="en-US" sz="3200" b="1" dirty="0">
                <a:latin typeface="微軟正黑體" panose="020B0604030504040204" pitchFamily="34" charset="-120"/>
                <a:ea typeface="微軟正黑體" panose="020B0604030504040204" pitchFamily="34" charset="-120"/>
              </a:rPr>
              <a:t>學到的特徵是</a:t>
            </a:r>
            <a:r>
              <a:rPr lang="en-US" altLang="zh-TW" sz="3200" b="1" dirty="0">
                <a:latin typeface="微軟正黑體" panose="020B0604030504040204" pitchFamily="34" charset="-120"/>
                <a:ea typeface="微軟正黑體" panose="020B0604030504040204" pitchFamily="34" charset="-120"/>
              </a:rPr>
              <a:t>H(x)</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Residual = H(x) - x</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F(x) = H(x) </a:t>
            </a:r>
            <a:r>
              <a:rPr lang="mr-IN" altLang="zh-TW"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 x</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x → F(x) + x</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輸入→特徵變成：輸入→ 輸入 </a:t>
            </a:r>
            <a:r>
              <a:rPr lang="en-US" altLang="zh-TW" sz="3200" b="1" dirty="0">
                <a:latin typeface="微軟正黑體" panose="020B0604030504040204" pitchFamily="34" charset="-120"/>
                <a:ea typeface="微軟正黑體" panose="020B0604030504040204" pitchFamily="34" charset="-120"/>
              </a:rPr>
              <a:t>+ </a:t>
            </a:r>
            <a:r>
              <a:rPr lang="zh-TW" altLang="en-US" sz="3200" b="1" dirty="0">
                <a:latin typeface="微軟正黑體" panose="020B0604030504040204" pitchFamily="34" charset="-120"/>
                <a:ea typeface="微軟正黑體" panose="020B0604030504040204" pitchFamily="34" charset="-120"/>
              </a:rPr>
              <a:t>殘差</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如果多一層，什麼都沒有學到那殘差就是</a:t>
            </a:r>
            <a:r>
              <a:rPr lang="en-US" altLang="zh-TW" sz="3200" b="1" dirty="0">
                <a:latin typeface="微軟正黑體" panose="020B0604030504040204" pitchFamily="34" charset="-120"/>
                <a:ea typeface="微軟正黑體" panose="020B0604030504040204" pitchFamily="34" charset="-120"/>
              </a:rPr>
              <a:t>0, </a:t>
            </a:r>
            <a:r>
              <a:rPr lang="zh-TW" altLang="en-US" sz="3200" b="1" dirty="0">
                <a:latin typeface="微軟正黑體" panose="020B0604030504040204" pitchFamily="34" charset="-120"/>
                <a:ea typeface="微軟正黑體" panose="020B0604030504040204" pitchFamily="34" charset="-120"/>
              </a:rPr>
              <a:t>殘差</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的時候，輸入→ 輸入，這一層就叫做恆等映射，因此，多這一層如果沒學到新的特徵，也不會讓模型退化</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實際上當然不會剛好等於</a:t>
            </a:r>
            <a:r>
              <a:rPr lang="en-US" altLang="zh-TW" sz="3200" b="1" dirty="0">
                <a:latin typeface="微軟正黑體" panose="020B0604030504040204" pitchFamily="34" charset="-120"/>
                <a:ea typeface="微軟正黑體" panose="020B0604030504040204" pitchFamily="34" charset="-120"/>
              </a:rPr>
              <a:t>0, </a:t>
            </a:r>
            <a:r>
              <a:rPr lang="zh-TW" altLang="en-US" sz="3200" b="1" dirty="0">
                <a:latin typeface="微軟正黑體" panose="020B0604030504040204" pitchFamily="34" charset="-120"/>
                <a:ea typeface="微軟正黑體" panose="020B0604030504040204" pitchFamily="34" charset="-120"/>
              </a:rPr>
              <a:t>而是可以增加很多層，而每一層都可以學到一些新的更複雜的特徵</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殘差網路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05239081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16998374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12308457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不同的啟動函數</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Sigmoid</a:t>
            </a: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Softmax</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Tanh</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ReLU</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Leaky </a:t>
            </a:r>
            <a:r>
              <a:rPr lang="en-US" altLang="zh-TW" sz="3200" b="1" dirty="0" err="1">
                <a:latin typeface="微軟正黑體" panose="020B0604030504040204" pitchFamily="34" charset="-120"/>
                <a:ea typeface="微軟正黑體" panose="020B0604030504040204" pitchFamily="34" charset="-120"/>
              </a:rPr>
              <a:t>ReLU</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針對神經元</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79370620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不同的啟動函數</a:t>
            </a:r>
            <a:endParaRPr lang="zh-TW" altLang="en-US" sz="4000" dirty="0">
              <a:solidFill>
                <a:srgbClr val="FFFF00"/>
              </a:solidFill>
            </a:endParaRPr>
          </a:p>
        </p:txBody>
      </p:sp>
    </p:spTree>
    <p:extLst>
      <p:ext uri="{BB962C8B-B14F-4D97-AF65-F5344CB8AC3E}">
        <p14:creationId xmlns:p14="http://schemas.microsoft.com/office/powerpoint/2010/main" val="146586166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不同的啟動函數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3"/>
          <a:stretch>
            <a:fillRect/>
          </a:stretch>
        </p:blipFill>
        <p:spPr>
          <a:xfrm>
            <a:off x="914400" y="1231642"/>
            <a:ext cx="7075714" cy="5503333"/>
          </a:xfrm>
          <a:prstGeom prst="rect">
            <a:avLst/>
          </a:prstGeom>
        </p:spPr>
      </p:pic>
    </p:spTree>
    <p:extLst>
      <p:ext uri="{BB962C8B-B14F-4D97-AF65-F5344CB8AC3E}">
        <p14:creationId xmlns:p14="http://schemas.microsoft.com/office/powerpoint/2010/main" val="148313175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Sigmoid</a:t>
            </a:r>
            <a:endParaRPr lang="zh-TW" altLang="en-US" sz="4000" dirty="0">
              <a:solidFill>
                <a:srgbClr val="FFFF00"/>
              </a:solidFill>
            </a:endParaRPr>
          </a:p>
        </p:txBody>
      </p:sp>
    </p:spTree>
    <p:extLst>
      <p:ext uri="{BB962C8B-B14F-4D97-AF65-F5344CB8AC3E}">
        <p14:creationId xmlns:p14="http://schemas.microsoft.com/office/powerpoint/2010/main" val="64717933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介於</a:t>
            </a:r>
            <a:r>
              <a:rPr lang="en-US" altLang="zh-TW" sz="3200" b="1" dirty="0">
                <a:latin typeface="微軟正黑體" panose="020B0604030504040204" pitchFamily="34" charset="-120"/>
                <a:ea typeface="微軟正黑體" panose="020B0604030504040204" pitchFamily="34" charset="-120"/>
              </a:rPr>
              <a:t>0-1</a:t>
            </a:r>
            <a:r>
              <a:rPr lang="zh-TW" altLang="en-US" sz="3200" b="1" dirty="0">
                <a:latin typeface="微軟正黑體" panose="020B0604030504040204" pitchFamily="34" charset="-120"/>
                <a:ea typeface="微軟正黑體" panose="020B0604030504040204" pitchFamily="34" charset="-120"/>
              </a:rPr>
              <a:t>之間，適合於機率分佈，適合多標籤分類，可微分，單調函數</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Sigmoid</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3074" name="Picture 2" descr="https://miro.medium.com/max/485/1*Xu7B5y9gp0iL5ooBj7LtW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128999"/>
            <a:ext cx="5387749" cy="358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83017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en-US" altLang="zh-TW" sz="4000" b="1" dirty="0" err="1">
                <a:solidFill>
                  <a:srgbClr val="FFFF00"/>
                </a:solidFill>
                <a:latin typeface="微軟正黑體" panose="020B0604030504040204" pitchFamily="34" charset="-120"/>
                <a:ea typeface="微軟正黑體" panose="020B0604030504040204" pitchFamily="34" charset="-120"/>
              </a:rPr>
              <a:t>Softmax</a:t>
            </a:r>
            <a:endParaRPr lang="zh-TW" altLang="en-US" sz="4000" dirty="0">
              <a:solidFill>
                <a:srgbClr val="FFFF00"/>
              </a:solidFill>
            </a:endParaRPr>
          </a:p>
        </p:txBody>
      </p:sp>
    </p:spTree>
    <p:extLst>
      <p:ext uri="{BB962C8B-B14F-4D97-AF65-F5344CB8AC3E}">
        <p14:creationId xmlns:p14="http://schemas.microsoft.com/office/powerpoint/2010/main" val="118276265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多類別分類，答案互斥，是</a:t>
            </a:r>
            <a:r>
              <a:rPr lang="en-US" altLang="zh-TW" sz="3200" b="1" dirty="0">
                <a:latin typeface="微軟正黑體" panose="020B0604030504040204" pitchFamily="34" charset="-120"/>
                <a:ea typeface="微軟正黑體" panose="020B0604030504040204" pitchFamily="34" charset="-120"/>
              </a:rPr>
              <a:t>Sigmoid</a:t>
            </a:r>
            <a:r>
              <a:rPr lang="zh-TW" altLang="en-US" sz="3200" b="1" dirty="0">
                <a:latin typeface="微軟正黑體" panose="020B0604030504040204" pitchFamily="34" charset="-120"/>
                <a:ea typeface="微軟正黑體" panose="020B0604030504040204" pitchFamily="34" charset="-120"/>
              </a:rPr>
              <a:t>的擴展，機率分佈，相對於最大值的</a:t>
            </a:r>
            <a:r>
              <a:rPr lang="en-US" altLang="zh-TW" sz="3200" b="1" dirty="0">
                <a:latin typeface="微軟正黑體" panose="020B0604030504040204" pitchFamily="34" charset="-120"/>
                <a:ea typeface="微軟正黑體" panose="020B0604030504040204" pitchFamily="34" charset="-120"/>
              </a:rPr>
              <a:t>Hard</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err="1">
                <a:solidFill>
                  <a:srgbClr val="00B0F0"/>
                </a:solidFill>
                <a:latin typeface="微軟正黑體" panose="020B0604030504040204" pitchFamily="34" charset="-120"/>
                <a:ea typeface="微軟正黑體" panose="020B0604030504040204" pitchFamily="34" charset="-120"/>
              </a:rPr>
              <a:t>Softmax</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4102" name="Picture 6" descr="https://img-blog.csdnimg.cn/img_convert/720e79f42904cc61a67a22d38595183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639701"/>
            <a:ext cx="6599464" cy="3900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7062"/>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12910</Words>
  <Application>Microsoft Office PowerPoint</Application>
  <PresentationFormat>如螢幕大小 (4:3)</PresentationFormat>
  <Paragraphs>856</Paragraphs>
  <Slides>194</Slides>
  <Notes>156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194</vt:i4>
      </vt:variant>
    </vt:vector>
  </HeadingPairs>
  <TitlesOfParts>
    <vt:vector size="203" baseType="lpstr">
      <vt:lpstr>Gill Sans</vt:lpstr>
      <vt:lpstr>Helvetica Neue</vt:lpstr>
      <vt:lpstr>微軟正黑體</vt:lpstr>
      <vt:lpstr>微軟正黑體</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Data Augmentation(Training)</vt:lpstr>
      <vt:lpstr>Data Augmentation(Training)</vt:lpstr>
      <vt:lpstr>Increase Samples</vt:lpstr>
      <vt:lpstr>Increase Samples</vt:lpstr>
      <vt:lpstr>PowerPoint 簡報</vt:lpstr>
      <vt:lpstr>Increase Samples</vt:lpstr>
      <vt:lpstr>PowerPoint 簡報</vt:lpstr>
      <vt:lpstr>Train, Val, Test Data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2023-07-06T17:16:25Z</dcterms:modified>
</cp:coreProperties>
</file>